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5"/>
  </p:notesMasterIdLst>
  <p:sldIdLst>
    <p:sldId id="320" r:id="rId2"/>
    <p:sldId id="324" r:id="rId3"/>
    <p:sldId id="351" r:id="rId4"/>
    <p:sldId id="346" r:id="rId5"/>
    <p:sldId id="348" r:id="rId6"/>
    <p:sldId id="345" r:id="rId7"/>
    <p:sldId id="354" r:id="rId8"/>
    <p:sldId id="355" r:id="rId9"/>
    <p:sldId id="352" r:id="rId10"/>
    <p:sldId id="353" r:id="rId11"/>
    <p:sldId id="349" r:id="rId12"/>
    <p:sldId id="342" r:id="rId13"/>
    <p:sldId id="323" r:id="rId14"/>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16" autoAdjust="0"/>
  </p:normalViewPr>
  <p:slideViewPr>
    <p:cSldViewPr>
      <p:cViewPr varScale="1">
        <p:scale>
          <a:sx n="49" d="100"/>
          <a:sy n="49" d="100"/>
        </p:scale>
        <p:origin x="2334" y="7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6669B1-5409-428B-BA0B-D957073CC0A9}" type="datetimeFigureOut">
              <a:rPr lang="en-US" smtClean="0"/>
              <a:pPr/>
              <a:t>9/15/2015</a:t>
            </a:fld>
            <a:endParaRPr lang="en-US" dirty="0"/>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1691B7-6587-4D24-B3FF-BEBEFC735373}" type="slidenum">
              <a:rPr lang="en-US" smtClean="0"/>
              <a:pPr/>
              <a:t>‹#›</a:t>
            </a:fld>
            <a:endParaRPr lang="en-US" dirty="0"/>
          </a:p>
        </p:txBody>
      </p:sp>
    </p:spTree>
    <p:extLst>
      <p:ext uri="{BB962C8B-B14F-4D97-AF65-F5344CB8AC3E}">
        <p14:creationId xmlns:p14="http://schemas.microsoft.com/office/powerpoint/2010/main" val="633656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Hands-on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1</a:t>
            </a:fld>
            <a:endParaRPr lang="en-US" dirty="0"/>
          </a:p>
        </p:txBody>
      </p:sp>
    </p:spTree>
    <p:extLst>
      <p:ext uri="{BB962C8B-B14F-4D97-AF65-F5344CB8AC3E}">
        <p14:creationId xmlns:p14="http://schemas.microsoft.com/office/powerpoint/2010/main" val="3925237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696913"/>
            <a:ext cx="2616200" cy="3486150"/>
          </a:xfrm>
        </p:spPr>
      </p:sp>
      <p:sp>
        <p:nvSpPr>
          <p:cNvPr id="3" name="Notes Placeholder 2"/>
          <p:cNvSpPr>
            <a:spLocks noGrp="1"/>
          </p:cNvSpPr>
          <p:nvPr>
            <p:ph type="body" idx="1"/>
          </p:nvPr>
        </p:nvSpPr>
        <p:spPr/>
        <p:txBody>
          <a:bodyPr>
            <a:normAutofit/>
          </a:bodyPr>
          <a:lstStyle/>
          <a:p>
            <a:r>
              <a:rPr lang="en-US" dirty="0" smtClean="0"/>
              <a:t>Change the purpose,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2</a:t>
            </a:fld>
            <a:endParaRPr lang="en-US" dirty="0"/>
          </a:p>
        </p:txBody>
      </p:sp>
    </p:spTree>
    <p:extLst>
      <p:ext uri="{BB962C8B-B14F-4D97-AF65-F5344CB8AC3E}">
        <p14:creationId xmlns:p14="http://schemas.microsoft.com/office/powerpoint/2010/main" val="256471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696913"/>
            <a:ext cx="2616200" cy="3486150"/>
          </a:xfrm>
        </p:spPr>
      </p:sp>
      <p:sp>
        <p:nvSpPr>
          <p:cNvPr id="3" name="Notes Placeholder 2"/>
          <p:cNvSpPr>
            <a:spLocks noGrp="1"/>
          </p:cNvSpPr>
          <p:nvPr>
            <p:ph type="body" idx="1"/>
          </p:nvPr>
        </p:nvSpPr>
        <p:spPr/>
        <p:txBody>
          <a:bodyPr>
            <a:normAutofit/>
          </a:bodyPr>
          <a:lstStyle/>
          <a:p>
            <a:r>
              <a:rPr lang="en-US" dirty="0" smtClean="0"/>
              <a:t>Change the purpose,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3</a:t>
            </a:fld>
            <a:endParaRPr lang="en-US" dirty="0"/>
          </a:p>
        </p:txBody>
      </p:sp>
    </p:spTree>
    <p:extLst>
      <p:ext uri="{BB962C8B-B14F-4D97-AF65-F5344CB8AC3E}">
        <p14:creationId xmlns:p14="http://schemas.microsoft.com/office/powerpoint/2010/main" val="3140824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Make</a:t>
            </a:r>
            <a:r>
              <a:rPr lang="en-US" baseline="0" dirty="0" smtClean="0"/>
              <a:t> one that students fill out and make one that a teacher fills out and make one that a teacher can edit</a:t>
            </a:r>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6</a:t>
            </a:fld>
            <a:endParaRPr lang="en-US" dirty="0"/>
          </a:p>
        </p:txBody>
      </p:sp>
    </p:spTree>
    <p:extLst>
      <p:ext uri="{BB962C8B-B14F-4D97-AF65-F5344CB8AC3E}">
        <p14:creationId xmlns:p14="http://schemas.microsoft.com/office/powerpoint/2010/main" val="2725137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7</a:t>
            </a:fld>
            <a:endParaRPr lang="en-US" dirty="0"/>
          </a:p>
        </p:txBody>
      </p:sp>
    </p:spTree>
    <p:extLst>
      <p:ext uri="{BB962C8B-B14F-4D97-AF65-F5344CB8AC3E}">
        <p14:creationId xmlns:p14="http://schemas.microsoft.com/office/powerpoint/2010/main" val="2185559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1691B7-6587-4D24-B3FF-BEBEFC735373}" type="slidenum">
              <a:rPr lang="en-US" smtClean="0"/>
              <a:pPr/>
              <a:t>8</a:t>
            </a:fld>
            <a:endParaRPr lang="en-US" dirty="0"/>
          </a:p>
        </p:txBody>
      </p:sp>
    </p:spTree>
    <p:extLst>
      <p:ext uri="{BB962C8B-B14F-4D97-AF65-F5344CB8AC3E}">
        <p14:creationId xmlns:p14="http://schemas.microsoft.com/office/powerpoint/2010/main" val="1487337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88A6FB-7AE0-4D4D-9FDB-B117159A0A5E}" type="datetime1">
              <a:rPr lang="en-US" smtClean="0"/>
              <a:pPr/>
              <a:t>9/15/2015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1EC766-6333-48B4-95E9-D84193FA13CE}" type="datetime1">
              <a:rPr lang="en-US" smtClean="0"/>
              <a:pPr/>
              <a:t>9/15/2015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336D33-50C1-4294-A08C-CBC8B91EE1CF}" type="datetime1">
              <a:rPr lang="en-US" smtClean="0"/>
              <a:pPr/>
              <a:t>9/15/2015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57B1E-E38F-4A62-9251-CE4E5B4671E6}" type="datetime1">
              <a:rPr lang="en-US" smtClean="0"/>
              <a:pPr/>
              <a:t>9/15/2015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E8C3E-527C-4792-8AC1-4A163946131E}" type="datetime1">
              <a:rPr lang="en-US" smtClean="0"/>
              <a:pPr/>
              <a:t>9/15/2015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72CF94-731D-4409-93B1-26D9C79311C7}" type="datetime1">
              <a:rPr lang="en-US" smtClean="0"/>
              <a:pPr/>
              <a:t>9/15/2015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C14C81-6936-4F8C-863F-03D3C6C0159C}" type="datetime1">
              <a:rPr lang="en-US" smtClean="0"/>
              <a:pPr/>
              <a:t>9/15/2015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FBA1DC-327B-4139-A47C-175460558089}" type="datetime1">
              <a:rPr lang="en-US" smtClean="0"/>
              <a:pPr/>
              <a:t>9/15/2015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7EDC7-5BBF-4765-88F9-C3FE66B02CE2}" type="datetime1">
              <a:rPr lang="en-US" smtClean="0"/>
              <a:pPr/>
              <a:t>9/15/2015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F2D33C-616D-4602-98E5-700FB3CCB81C}" type="datetime1">
              <a:rPr lang="en-US" smtClean="0"/>
              <a:pPr/>
              <a:t>9/15/2015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8BE581-E1AE-4F00-A4F6-5282BD8B6DC7}" type="datetime1">
              <a:rPr lang="en-US" smtClean="0"/>
              <a:pPr/>
              <a:t>9/15/2015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F2E8D2-1940-4077-B723-B45A1E5E55E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86365A4-1F18-46C5-B1E6-D40BE0FA7842}" type="datetime1">
              <a:rPr lang="en-US" smtClean="0"/>
              <a:pPr/>
              <a:t>9/15/2015</a:t>
            </a:fld>
            <a:endParaRPr lang="en-US" dirty="0"/>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EF2E8D2-1940-4077-B723-B45A1E5E55E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imgres?imgurl=http://www.clipartbest.com/cliparts/dir/kM5/dirkM59i9.jpeg&amp;imgrefurl=http://www.clipartbest.com/free-menu-borders&amp;h=4112&amp;w=2493&amp;tbnid=aY4CR9kIeG_LrM:&amp;zoom=1&amp;q=menu%20borders&amp;docid=53O2_rPnh0hkIM&amp;ei=QkM1VO6JFoivyASl0oKoDA&amp;tbm=isch&amp;ved=0CEoQMyghMCE&amp;iact=rc&amp;uact=3&amp;dur=981&amp;page=1&amp;start=0&amp;ndsp=36&amp;surl=1&amp;safe=active" TargetMode="External"/><Relationship Id="rId2" Type="http://schemas.openxmlformats.org/officeDocument/2006/relationships/hyperlink" Target="http://www.google.com/imgres?imgurl=http://www.clipartbest.com/cliparts/9c4/egp/9c4egpegi.jpeg&amp;imgrefurl=http://www.clipartbest.com/menu-borders&amp;h=2000&amp;w=1414&amp;tbnid=h6g2w8FAwL6xlM:&amp;zoom=1&amp;q=menu%20borders&amp;docid=9_dUtLMWNIcl0M&amp;ei=QkM1VO6JFoivyASl0oKoDA&amp;tbm=isch&amp;ved=0CC4QMygPMA8&amp;iact=rc&amp;uact=3&amp;dur=1213&amp;page=1&amp;start=0&amp;ndsp=36&amp;surl=1&amp;safe=active" TargetMode="External"/><Relationship Id="rId1" Type="http://schemas.openxmlformats.org/officeDocument/2006/relationships/slideLayout" Target="../slideLayouts/slideLayout7.xml"/><Relationship Id="rId5" Type="http://schemas.openxmlformats.org/officeDocument/2006/relationships/hyperlink" Target="http://www.google.com/imgres?imgurl=http://www.myfreephotoshop.com/wp-content/uploads/2013/12/128.jpg&amp;imgrefurl=http://www.myfreephotoshop.com/cartoon-chef-holding-a-menu-vector-material.html&amp;h=946&amp;w=600&amp;tbnid=yTyZxrYTVTay3M:&amp;zoom=1&amp;q=chef%20holding%20a%20menu&amp;docid=rm3uShdHYhg0eM&amp;ei=bmI1VKuCPJScygSO14L4BA&amp;tbm=isch&amp;ved=0CCEQMygFMAU&amp;iact=rc&amp;uact=3&amp;dur=423&amp;page=1&amp;start=0&amp;ndsp=33&amp;surl=1&amp;safe=active" TargetMode="External"/><Relationship Id="rId4" Type="http://schemas.openxmlformats.org/officeDocument/2006/relationships/hyperlink" Target="http://www.google.com/imgres?imgurl=http://www.craftbuds.com/wp-content/uploads/2011/11/Menu3.jpg&amp;imgrefurl=http://www.craftbuds.com/thanksgiving-place-setting-printables/&amp;h=2304&amp;w=1411&amp;tbnid=0_OxivhogAIbEM:&amp;zoom=1&amp;q=menu%20borders&amp;docid=JqEsim1rvnfYNM&amp;ei=QkM1VO6JFoivyASl0oKoDA&amp;tbm=isch&amp;ved=0CEsQMygiMCI&amp;iact=rc&amp;uact=3&amp;dur=464&amp;page=1&amp;start=0&amp;ndsp=36&amp;surl=1&amp;safe=activ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915400"/>
            <a:ext cx="7162800" cy="228600"/>
          </a:xfrm>
        </p:spPr>
        <p:txBody>
          <a:bodyPr>
            <a:normAutofit lnSpcReduction="10000"/>
          </a:bodyPr>
          <a:lstStyle/>
          <a:p>
            <a:r>
              <a:rPr lang="en-US" sz="1000" dirty="0" smtClean="0"/>
              <a:t>Created for you: Bethany </a:t>
            </a:r>
            <a:r>
              <a:rPr lang="en-US" sz="1000" dirty="0" err="1" smtClean="0"/>
              <a:t>Prenger</a:t>
            </a:r>
            <a:endParaRPr lang="en-US" sz="1000" dirty="0"/>
          </a:p>
        </p:txBody>
      </p:sp>
      <p:sp>
        <p:nvSpPr>
          <p:cNvPr id="6" name="TextBox 5"/>
          <p:cNvSpPr txBox="1"/>
          <p:nvPr/>
        </p:nvSpPr>
        <p:spPr>
          <a:xfrm>
            <a:off x="0" y="8077200"/>
            <a:ext cx="6705600" cy="830997"/>
          </a:xfrm>
          <a:prstGeom prst="rect">
            <a:avLst/>
          </a:prstGeom>
          <a:noFill/>
        </p:spPr>
        <p:txBody>
          <a:bodyPr wrap="square" rtlCol="0">
            <a:spAutoFit/>
          </a:bodyPr>
          <a:lstStyle/>
          <a:p>
            <a:pPr algn="ctr"/>
            <a:r>
              <a:rPr lang="en-US" sz="1600" dirty="0" smtClean="0"/>
              <a:t>This is a great way to allow students a choice in their projects. You can set up the editable templates to fit your project and your class or use the premade guides!  </a:t>
            </a:r>
            <a:endParaRPr lang="en-US" sz="1600" dirty="0"/>
          </a:p>
        </p:txBody>
      </p:sp>
      <p:sp>
        <p:nvSpPr>
          <p:cNvPr id="15362" name="AutoShape 2" descr="http://www.mbgnet.net/bioplants/images/plant.gif"/>
          <p:cNvSpPr>
            <a:spLocks noChangeAspect="1" noChangeArrowheads="1"/>
          </p:cNvSpPr>
          <p:nvPr/>
        </p:nvSpPr>
        <p:spPr bwMode="auto">
          <a:xfrm>
            <a:off x="155575" y="-2057400"/>
            <a:ext cx="2381250" cy="42862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64" name="AutoShape 4" descr="http://www.mbgnet.net/bioplants/images/plant.gif"/>
          <p:cNvSpPr>
            <a:spLocks noChangeAspect="1" noChangeArrowheads="1"/>
          </p:cNvSpPr>
          <p:nvPr/>
        </p:nvSpPr>
        <p:spPr bwMode="auto">
          <a:xfrm>
            <a:off x="155575" y="-2057400"/>
            <a:ext cx="2381250" cy="42862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66" name="AutoShape 6" descr="Plant Parts"/>
          <p:cNvSpPr>
            <a:spLocks noChangeAspect="1" noChangeArrowheads="1"/>
          </p:cNvSpPr>
          <p:nvPr/>
        </p:nvSpPr>
        <p:spPr bwMode="auto">
          <a:xfrm>
            <a:off x="155575" y="-2057400"/>
            <a:ext cx="2381250" cy="42862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68" name="AutoShape 8" descr="Plant Parts"/>
          <p:cNvSpPr>
            <a:spLocks noChangeAspect="1" noChangeArrowheads="1"/>
          </p:cNvSpPr>
          <p:nvPr/>
        </p:nvSpPr>
        <p:spPr bwMode="auto">
          <a:xfrm>
            <a:off x="155575" y="-2057400"/>
            <a:ext cx="2381250" cy="42862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72" name="AutoShape 12" descr="http://www.first-learn.com/images/parts-of-plant.png"/>
          <p:cNvSpPr>
            <a:spLocks noChangeAspect="1" noChangeArrowheads="1"/>
          </p:cNvSpPr>
          <p:nvPr/>
        </p:nvSpPr>
        <p:spPr bwMode="auto">
          <a:xfrm>
            <a:off x="155575" y="-1804988"/>
            <a:ext cx="2771775" cy="37623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74" name="AutoShape 14" descr="http://www.first-learn.com/images/parts-of-plant.png"/>
          <p:cNvSpPr>
            <a:spLocks noChangeAspect="1" noChangeArrowheads="1"/>
          </p:cNvSpPr>
          <p:nvPr/>
        </p:nvSpPr>
        <p:spPr bwMode="auto">
          <a:xfrm>
            <a:off x="155575" y="-1804988"/>
            <a:ext cx="2771775" cy="37623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376" name="AutoShape 16" descr="The main parts of most plants are roots, stem, leaf and flower."/>
          <p:cNvSpPr>
            <a:spLocks noChangeAspect="1" noChangeArrowheads="1"/>
          </p:cNvSpPr>
          <p:nvPr/>
        </p:nvSpPr>
        <p:spPr bwMode="auto">
          <a:xfrm>
            <a:off x="155575" y="-1325563"/>
            <a:ext cx="2771775" cy="27717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grpSp>
        <p:nvGrpSpPr>
          <p:cNvPr id="15" name="Group 14"/>
          <p:cNvGrpSpPr/>
          <p:nvPr/>
        </p:nvGrpSpPr>
        <p:grpSpPr>
          <a:xfrm>
            <a:off x="0" y="304800"/>
            <a:ext cx="4953000" cy="7809230"/>
            <a:chOff x="-304800" y="0"/>
            <a:chExt cx="4953000" cy="7809230"/>
          </a:xfrm>
        </p:grpSpPr>
        <p:pic>
          <p:nvPicPr>
            <p:cNvPr id="12" name="Picture 11" descr="chef holding board.jpg"/>
            <p:cNvPicPr>
              <a:picLocks noChangeAspect="1"/>
            </p:cNvPicPr>
            <p:nvPr/>
          </p:nvPicPr>
          <p:blipFill>
            <a:blip r:embed="rId3" cstate="print"/>
            <a:stretch>
              <a:fillRect/>
            </a:stretch>
          </p:blipFill>
          <p:spPr>
            <a:xfrm>
              <a:off x="-304800" y="0"/>
              <a:ext cx="4953000" cy="7809230"/>
            </a:xfrm>
            <a:prstGeom prst="rect">
              <a:avLst/>
            </a:prstGeom>
          </p:spPr>
        </p:pic>
        <p:sp>
          <p:nvSpPr>
            <p:cNvPr id="14" name="TextBox 13"/>
            <p:cNvSpPr txBox="1"/>
            <p:nvPr/>
          </p:nvSpPr>
          <p:spPr>
            <a:xfrm>
              <a:off x="1371600" y="4114800"/>
              <a:ext cx="2667000" cy="2308324"/>
            </a:xfrm>
            <a:prstGeom prst="rect">
              <a:avLst/>
            </a:prstGeom>
            <a:noFill/>
          </p:spPr>
          <p:txBody>
            <a:bodyPr wrap="square" rtlCol="0">
              <a:spAutoFit/>
            </a:bodyPr>
            <a:lstStyle/>
            <a:p>
              <a:r>
                <a:rPr lang="en-US" dirty="0" smtClean="0">
                  <a:solidFill>
                    <a:schemeClr val="bg2"/>
                  </a:solidFill>
                  <a:latin typeface="Britannic Bold" pitchFamily="34" charset="0"/>
                </a:rPr>
                <a:t>Main Course: </a:t>
              </a:r>
            </a:p>
            <a:p>
              <a:r>
                <a:rPr lang="en-US" dirty="0" smtClean="0">
                  <a:solidFill>
                    <a:schemeClr val="bg2"/>
                  </a:solidFill>
                  <a:latin typeface="Britannic Bold" pitchFamily="34" charset="0"/>
                </a:rPr>
                <a:t>	Choose 1</a:t>
              </a:r>
            </a:p>
            <a:p>
              <a:r>
                <a:rPr lang="en-US" dirty="0" smtClean="0">
                  <a:solidFill>
                    <a:schemeClr val="bg2"/>
                  </a:solidFill>
                  <a:latin typeface="Britannic Bold" pitchFamily="34" charset="0"/>
                </a:rPr>
                <a:t>Sides: </a:t>
              </a:r>
            </a:p>
            <a:p>
              <a:r>
                <a:rPr lang="en-US" dirty="0" smtClean="0">
                  <a:solidFill>
                    <a:schemeClr val="bg2"/>
                  </a:solidFill>
                  <a:latin typeface="Britannic Bold" pitchFamily="34" charset="0"/>
                </a:rPr>
                <a:t>	Choose 2</a:t>
              </a:r>
            </a:p>
            <a:p>
              <a:r>
                <a:rPr lang="en-US" dirty="0" smtClean="0">
                  <a:solidFill>
                    <a:schemeClr val="bg2"/>
                  </a:solidFill>
                  <a:latin typeface="Britannic Bold" pitchFamily="34" charset="0"/>
                </a:rPr>
                <a:t>Dessert: </a:t>
              </a:r>
            </a:p>
            <a:p>
              <a:r>
                <a:rPr lang="en-US" dirty="0" smtClean="0">
                  <a:solidFill>
                    <a:schemeClr val="bg2"/>
                  </a:solidFill>
                  <a:latin typeface="Britannic Bold" pitchFamily="34" charset="0"/>
                </a:rPr>
                <a:t>	Choose 1</a:t>
              </a:r>
            </a:p>
            <a:p>
              <a:r>
                <a:rPr lang="en-US" dirty="0" smtClean="0">
                  <a:solidFill>
                    <a:schemeClr val="bg2"/>
                  </a:solidFill>
                  <a:latin typeface="Britannic Bold" pitchFamily="34" charset="0"/>
                </a:rPr>
                <a:t>Drink:</a:t>
              </a:r>
            </a:p>
            <a:p>
              <a:r>
                <a:rPr lang="en-US" dirty="0" smtClean="0">
                  <a:solidFill>
                    <a:schemeClr val="bg2"/>
                  </a:solidFill>
                  <a:latin typeface="Britannic Bold" pitchFamily="34" charset="0"/>
                </a:rPr>
                <a:t>	Choose 1</a:t>
              </a:r>
              <a:endParaRPr lang="en-US" dirty="0">
                <a:solidFill>
                  <a:schemeClr val="bg2"/>
                </a:solidFill>
                <a:latin typeface="Britannic Bold" pitchFamily="34" charset="0"/>
              </a:endParaRPr>
            </a:p>
          </p:txBody>
        </p:sp>
      </p:grpSp>
      <p:sp>
        <p:nvSpPr>
          <p:cNvPr id="2" name="Title 1"/>
          <p:cNvSpPr>
            <a:spLocks noGrp="1"/>
          </p:cNvSpPr>
          <p:nvPr>
            <p:ph type="ctrTitle"/>
          </p:nvPr>
        </p:nvSpPr>
        <p:spPr>
          <a:xfrm>
            <a:off x="4343400" y="304800"/>
            <a:ext cx="2209800" cy="6324600"/>
          </a:xfrm>
          <a:solidFill>
            <a:schemeClr val="bg1"/>
          </a:solidFill>
          <a:ln>
            <a:noFill/>
          </a:ln>
        </p:spPr>
        <p:txBody>
          <a:bodyPr>
            <a:normAutofit fontScale="90000"/>
          </a:bodyPr>
          <a:lstStyle/>
          <a:p>
            <a:r>
              <a:rPr lang="en-US" sz="3100" dirty="0" smtClean="0">
                <a:latin typeface="Arial Rounded MT Bold" pitchFamily="34" charset="0"/>
              </a:rPr>
              <a:t>“Serving up Ag Education” Project</a:t>
            </a:r>
            <a:r>
              <a:rPr lang="en-US" dirty="0" smtClean="0">
                <a:latin typeface="Berlin Sans FB Demi" pitchFamily="34" charset="0"/>
              </a:rPr>
              <a:t/>
            </a:r>
            <a:br>
              <a:rPr lang="en-US" dirty="0" smtClean="0">
                <a:latin typeface="Berlin Sans FB Demi" pitchFamily="34" charset="0"/>
              </a:rPr>
            </a:br>
            <a:r>
              <a:rPr lang="en-US" dirty="0" smtClean="0">
                <a:latin typeface="Berlin Sans FB Demi" pitchFamily="34" charset="0"/>
              </a:rPr>
              <a:t/>
            </a:r>
            <a:br>
              <a:rPr lang="en-US" dirty="0" smtClean="0">
                <a:latin typeface="Berlin Sans FB Demi" pitchFamily="34" charset="0"/>
              </a:rPr>
            </a:br>
            <a:r>
              <a:rPr lang="en-US" sz="2700" dirty="0" smtClean="0">
                <a:latin typeface="Arial Rounded MT Bold" pitchFamily="34" charset="0"/>
              </a:rPr>
              <a:t>A fun, different option for class finals or projects that allows students the flexibility to choose.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381000"/>
            <a:ext cx="6477000" cy="7755969"/>
          </a:xfrm>
          <a:prstGeom prst="rect">
            <a:avLst/>
          </a:prstGeom>
          <a:noFill/>
        </p:spPr>
        <p:txBody>
          <a:bodyPr wrap="square" rtlCol="0">
            <a:spAutoFit/>
          </a:bodyPr>
          <a:lstStyle/>
          <a:p>
            <a:pPr algn="ctr"/>
            <a:r>
              <a:rPr lang="en-US" sz="1200" u="sng" dirty="0" smtClean="0">
                <a:latin typeface="Times New Roman" pitchFamily="18" charset="0"/>
                <a:cs typeface="Times New Roman" pitchFamily="18" charset="0"/>
              </a:rPr>
              <a:t>Weekly Menu Survey</a:t>
            </a:r>
          </a:p>
          <a:p>
            <a:pPr algn="ctr"/>
            <a:endParaRPr lang="en-US" sz="1200"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Name:_____________________________________________________Date:___________________</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Class/hour:________________________________________________________________________</a:t>
            </a: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Directions: Answer the question below to the best of your ability.</a:t>
            </a:r>
          </a:p>
          <a:p>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Give </a:t>
            </a:r>
            <a:r>
              <a:rPr lang="en-US" sz="1200" smtClean="0">
                <a:latin typeface="Times New Roman" pitchFamily="18" charset="0"/>
                <a:cs typeface="Times New Roman" pitchFamily="18" charset="0"/>
              </a:rPr>
              <a:t>yourself a </a:t>
            </a:r>
            <a:r>
              <a:rPr lang="en-US" sz="1200" dirty="0" smtClean="0">
                <a:latin typeface="Times New Roman" pitchFamily="18" charset="0"/>
                <a:cs typeface="Times New Roman" pitchFamily="18" charset="0"/>
              </a:rPr>
              <a:t>letter grade for how well you think you worked this week and explain why you gave yourself that grade.</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did you accomplish this week? Explain below.</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will you work on next week?</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do you have left to do on your project?</a:t>
            </a:r>
          </a:p>
          <a:p>
            <a:pPr algn="ctr"/>
            <a:endParaRPr lang="en-US" u="sng" dirty="0" smtClean="0"/>
          </a:p>
          <a:p>
            <a:endParaRPr lang="en-US" dirty="0" smtClean="0"/>
          </a:p>
          <a:p>
            <a:endParaRPr lang="en-US" dirty="0"/>
          </a:p>
        </p:txBody>
      </p:sp>
      <p:sp>
        <p:nvSpPr>
          <p:cNvPr id="4" name="Rectangle 3"/>
          <p:cNvSpPr/>
          <p:nvPr/>
        </p:nvSpPr>
        <p:spPr>
          <a:xfrm>
            <a:off x="152400" y="152400"/>
            <a:ext cx="6477000" cy="87630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ef holding board.jpg"/>
          <p:cNvPicPr>
            <a:picLocks noChangeAspect="1"/>
          </p:cNvPicPr>
          <p:nvPr/>
        </p:nvPicPr>
        <p:blipFill>
          <a:blip r:embed="rId2" cstate="print"/>
          <a:stretch>
            <a:fillRect/>
          </a:stretch>
        </p:blipFill>
        <p:spPr>
          <a:xfrm>
            <a:off x="0" y="2656332"/>
            <a:ext cx="4114800" cy="6487668"/>
          </a:xfrm>
          <a:prstGeom prst="rect">
            <a:avLst/>
          </a:prstGeom>
        </p:spPr>
      </p:pic>
      <p:sp>
        <p:nvSpPr>
          <p:cNvPr id="4" name="TextBox 3"/>
          <p:cNvSpPr txBox="1"/>
          <p:nvPr/>
        </p:nvSpPr>
        <p:spPr>
          <a:xfrm>
            <a:off x="1219200" y="6019800"/>
            <a:ext cx="2743200" cy="2031325"/>
          </a:xfrm>
          <a:prstGeom prst="rect">
            <a:avLst/>
          </a:prstGeom>
          <a:noFill/>
        </p:spPr>
        <p:txBody>
          <a:bodyPr wrap="square" rtlCol="0">
            <a:spAutoFit/>
          </a:bodyPr>
          <a:lstStyle/>
          <a:p>
            <a:r>
              <a:rPr lang="en-US" sz="1400" dirty="0" smtClean="0">
                <a:solidFill>
                  <a:schemeClr val="bg2"/>
                </a:solidFill>
                <a:latin typeface="Britannic Bold" pitchFamily="34" charset="0"/>
              </a:rPr>
              <a:t>Main Course: </a:t>
            </a:r>
          </a:p>
          <a:p>
            <a:r>
              <a:rPr lang="en-US" sz="1400" dirty="0" smtClean="0">
                <a:solidFill>
                  <a:schemeClr val="bg2"/>
                </a:solidFill>
                <a:latin typeface="Britannic Bold" pitchFamily="34" charset="0"/>
              </a:rPr>
              <a:t>	Choose 1</a:t>
            </a:r>
          </a:p>
          <a:p>
            <a:r>
              <a:rPr lang="en-US" sz="1400" dirty="0" smtClean="0">
                <a:solidFill>
                  <a:schemeClr val="bg2"/>
                </a:solidFill>
                <a:latin typeface="Britannic Bold" pitchFamily="34" charset="0"/>
              </a:rPr>
              <a:t>Sides: </a:t>
            </a:r>
          </a:p>
          <a:p>
            <a:r>
              <a:rPr lang="en-US" sz="1400" dirty="0" smtClean="0">
                <a:solidFill>
                  <a:schemeClr val="bg2"/>
                </a:solidFill>
                <a:latin typeface="Britannic Bold" pitchFamily="34" charset="0"/>
              </a:rPr>
              <a:t>	Choose 2</a:t>
            </a:r>
          </a:p>
          <a:p>
            <a:endParaRPr lang="en-US" sz="1400" dirty="0" smtClean="0">
              <a:solidFill>
                <a:schemeClr val="bg2"/>
              </a:solidFill>
              <a:latin typeface="Britannic Bold" pitchFamily="34" charset="0"/>
            </a:endParaRPr>
          </a:p>
          <a:p>
            <a:r>
              <a:rPr lang="en-US" sz="1400" dirty="0" smtClean="0">
                <a:solidFill>
                  <a:schemeClr val="bg2"/>
                </a:solidFill>
                <a:latin typeface="Britannic Bold" pitchFamily="34" charset="0"/>
              </a:rPr>
              <a:t>Dessert: (Optional)</a:t>
            </a:r>
          </a:p>
          <a:p>
            <a:r>
              <a:rPr lang="en-US" sz="1400" dirty="0" smtClean="0">
                <a:solidFill>
                  <a:schemeClr val="bg2"/>
                </a:solidFill>
                <a:latin typeface="Britannic Bold" pitchFamily="34" charset="0"/>
              </a:rPr>
              <a:t>	Choose 1</a:t>
            </a:r>
          </a:p>
          <a:p>
            <a:r>
              <a:rPr lang="en-US" sz="1400" dirty="0" smtClean="0">
                <a:solidFill>
                  <a:schemeClr val="bg2"/>
                </a:solidFill>
                <a:latin typeface="Britannic Bold" pitchFamily="34" charset="0"/>
              </a:rPr>
              <a:t>Drink:</a:t>
            </a:r>
          </a:p>
          <a:p>
            <a:r>
              <a:rPr lang="en-US" sz="1400" dirty="0" smtClean="0">
                <a:solidFill>
                  <a:schemeClr val="bg2"/>
                </a:solidFill>
                <a:latin typeface="Britannic Bold" pitchFamily="34" charset="0"/>
              </a:rPr>
              <a:t>	Choose 1</a:t>
            </a:r>
            <a:endParaRPr lang="en-US" sz="1400" dirty="0">
              <a:solidFill>
                <a:schemeClr val="bg2"/>
              </a:solidFill>
              <a:latin typeface="Britannic Bold" pitchFamily="34" charset="0"/>
            </a:endParaRPr>
          </a:p>
        </p:txBody>
      </p:sp>
      <p:sp>
        <p:nvSpPr>
          <p:cNvPr id="5" name="Rectangle 1"/>
          <p:cNvSpPr>
            <a:spLocks noChangeArrowheads="1"/>
          </p:cNvSpPr>
          <p:nvPr/>
        </p:nvSpPr>
        <p:spPr bwMode="auto">
          <a:xfrm>
            <a:off x="228600" y="196334"/>
            <a:ext cx="6400800" cy="48382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u="sng" dirty="0" smtClean="0">
                <a:latin typeface="Times New Roman" pitchFamily="18" charset="0"/>
                <a:cs typeface="Times New Roman" pitchFamily="18" charset="0"/>
              </a:rPr>
              <a:t>“Serving up Agriculture Education”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Name:____________________________________________Date:____________________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Class/Hour:________________________________________________________________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Times New Roman" pitchFamily="18" charset="0"/>
                <a:cs typeface="Times New Roman" pitchFamily="18" charset="0"/>
              </a:rPr>
              <a:t>Due Date:__________________________________________________________________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Times New Roman" pitchFamily="18" charset="0"/>
                <a:cs typeface="Times New Roman" pitchFamily="18" charset="0"/>
              </a:rPr>
              <a:t>Welcome to “Serving Up Agriculture Education” Restaurant! Today you will be choosing projects from the attached menu. Below on the menu board is how many of each course you  must choose. This will be your final for the class. Follow the steps below to complete the activity.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lvl="1"/>
            <a:endParaRPr lang="en-US" dirty="0" smtClean="0"/>
          </a:p>
          <a:p>
            <a:pPr marL="0" lvl="1"/>
            <a:endParaRPr lang="en-US" sz="1200" dirty="0" smtClean="0"/>
          </a:p>
          <a:p>
            <a:pPr marL="0" lvl="1"/>
            <a:endParaRPr lang="en-US" sz="1200" dirty="0" smtClean="0">
              <a:latin typeface="Times New Roman" pitchFamily="18" charset="0"/>
              <a:cs typeface="Times New Roman" pitchFamily="18" charset="0"/>
            </a:endParaRPr>
          </a:p>
          <a:p>
            <a:pPr marL="0" lvl="1"/>
            <a:endParaRPr lang="en-US" dirty="0" smtClean="0"/>
          </a:p>
          <a:p>
            <a:pPr marL="0" lvl="1"/>
            <a:endParaRPr lang="en-US" dirty="0" smtClean="0"/>
          </a:p>
          <a:p>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12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733800" y="2590800"/>
            <a:ext cx="2743200" cy="3600986"/>
          </a:xfrm>
          <a:prstGeom prst="rect">
            <a:avLst/>
          </a:prstGeom>
        </p:spPr>
        <p:txBody>
          <a:bodyPr wrap="square">
            <a:spAutoFit/>
          </a:bodyPr>
          <a:lstStyle/>
          <a:p>
            <a:pPr marL="228600" indent="-228600">
              <a:buAutoNum type="arabicPeriod"/>
            </a:pPr>
            <a:r>
              <a:rPr lang="en-US" sz="1200" dirty="0" smtClean="0">
                <a:latin typeface="Times New Roman" pitchFamily="18" charset="0"/>
                <a:ea typeface="Calibri" pitchFamily="34" charset="0"/>
                <a:cs typeface="Times New Roman" pitchFamily="18" charset="0"/>
              </a:rPr>
              <a:t>Select projects based on the menu board below. The attached menu is labeled with the specific courses.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Once you have selected the correct amount of projects you would like to complete place your “order.”</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Start working on your projects.!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r>
              <a:rPr lang="en-US" sz="1200" dirty="0" smtClean="0">
                <a:latin typeface="Times New Roman" pitchFamily="18" charset="0"/>
                <a:ea typeface="Calibri" pitchFamily="34" charset="0"/>
                <a:cs typeface="Times New Roman" pitchFamily="18" charset="0"/>
              </a:rPr>
              <a:t>	Throughout the project you will be asked to fill out a menu survey, like an exit slip. This will be used to give you participation points throughout the project. Therefore make sure you work hard each and every day!</a:t>
            </a:r>
          </a:p>
          <a:p>
            <a:pPr marL="228600" indent="-228600"/>
            <a:endParaRPr lang="en-US" sz="1200" dirty="0" smtClean="0">
              <a:latin typeface="Times New Roman" pitchFamily="18" charset="0"/>
              <a:ea typeface="Calibri" pitchFamily="34" charset="0"/>
              <a:cs typeface="Times New Roman" pitchFamily="18" charset="0"/>
            </a:endParaRPr>
          </a:p>
          <a:p>
            <a:pPr marL="228600" indent="-228600" algn="ctr"/>
            <a:r>
              <a:rPr lang="en-US" sz="1200" dirty="0" smtClean="0">
                <a:latin typeface="Times New Roman" pitchFamily="18" charset="0"/>
                <a:ea typeface="Calibri" pitchFamily="34" charset="0"/>
                <a:cs typeface="Times New Roman" pitchFamily="18" charset="0"/>
              </a:rPr>
              <a:t>Good Luck and enjoy!</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F2E8D2-1940-4077-B723-B45A1E5E55E6}" type="slidenum">
              <a:rPr lang="en-US" smtClean="0"/>
              <a:pPr/>
              <a:t>12</a:t>
            </a:fld>
            <a:endParaRPr lang="en-US" dirty="0"/>
          </a:p>
        </p:txBody>
      </p:sp>
      <p:pic>
        <p:nvPicPr>
          <p:cNvPr id="3" name="Picture 2" descr="menu with plates.jpeg"/>
          <p:cNvPicPr>
            <a:picLocks noChangeAspect="1"/>
          </p:cNvPicPr>
          <p:nvPr/>
        </p:nvPicPr>
        <p:blipFill>
          <a:blip r:embed="rId2" cstate="print"/>
          <a:stretch>
            <a:fillRect/>
          </a:stretch>
        </p:blipFill>
        <p:spPr>
          <a:xfrm>
            <a:off x="228600" y="198315"/>
            <a:ext cx="6400800" cy="8945685"/>
          </a:xfrm>
          <a:prstGeom prst="rect">
            <a:avLst/>
          </a:prstGeom>
        </p:spPr>
      </p:pic>
      <p:sp>
        <p:nvSpPr>
          <p:cNvPr id="4" name="TextBox 3"/>
          <p:cNvSpPr txBox="1"/>
          <p:nvPr/>
        </p:nvSpPr>
        <p:spPr>
          <a:xfrm>
            <a:off x="1219200" y="1066800"/>
            <a:ext cx="4419600" cy="8140690"/>
          </a:xfrm>
          <a:prstGeom prst="rect">
            <a:avLst/>
          </a:prstGeom>
          <a:noFill/>
        </p:spPr>
        <p:txBody>
          <a:bodyPr wrap="square" rtlCol="0">
            <a:spAutoFit/>
          </a:bodyPr>
          <a:lstStyle/>
          <a:p>
            <a:pPr algn="ctr"/>
            <a:r>
              <a:rPr lang="en-US" sz="1200" b="1" u="sng" dirty="0" smtClean="0">
                <a:latin typeface="Times New Roman" pitchFamily="18" charset="0"/>
                <a:cs typeface="Times New Roman" pitchFamily="18" charset="0"/>
              </a:rPr>
              <a:t>“Serving Up Ag Education” Project</a:t>
            </a:r>
          </a:p>
          <a:p>
            <a:pPr algn="ctr"/>
            <a:endParaRPr lang="en-US" sz="1100" u="sng" dirty="0" smtClean="0">
              <a:latin typeface="Times New Roman" pitchFamily="18" charset="0"/>
              <a:cs typeface="Times New Roman" pitchFamily="18" charset="0"/>
            </a:endParaRPr>
          </a:p>
          <a:p>
            <a:r>
              <a:rPr lang="en-US" sz="1100" b="1" dirty="0" smtClean="0">
                <a:latin typeface="Times New Roman" pitchFamily="18" charset="0"/>
                <a:cs typeface="Times New Roman" pitchFamily="18" charset="0"/>
              </a:rPr>
              <a:t>Main Course</a:t>
            </a:r>
            <a:endParaRPr lang="en-US" sz="1100" dirty="0" smtClean="0">
              <a:latin typeface="Times New Roman" pitchFamily="18" charset="0"/>
              <a:cs typeface="Times New Roman" pitchFamily="18" charset="0"/>
            </a:endParaRPr>
          </a:p>
          <a:p>
            <a:r>
              <a:rPr lang="en-US" sz="1100" dirty="0" smtClean="0">
                <a:latin typeface="Times New Roman" pitchFamily="18" charset="0"/>
                <a:cs typeface="Times New Roman" pitchFamily="18" charset="0"/>
              </a:rPr>
              <a:t>30 points	Create a 10 page child's story book that talks about why 	agriculture education is important and what Ag. Each page 	must have at least three sentences and a picture on it. The 	topic must be approved first.</a:t>
            </a:r>
          </a:p>
          <a:p>
            <a:r>
              <a:rPr lang="en-US" sz="1100" dirty="0" smtClean="0">
                <a:latin typeface="Times New Roman" pitchFamily="18" charset="0"/>
                <a:cs typeface="Times New Roman" pitchFamily="18" charset="0"/>
              </a:rPr>
              <a:t>	Topic:_________________________</a:t>
            </a:r>
          </a:p>
          <a:p>
            <a:endParaRPr lang="en-US" sz="1100" dirty="0" smtClean="0">
              <a:latin typeface="Times New Roman" pitchFamily="18" charset="0"/>
              <a:cs typeface="Times New Roman" pitchFamily="18" charset="0"/>
            </a:endParaRPr>
          </a:p>
          <a:p>
            <a:r>
              <a:rPr lang="en-US" sz="1100" dirty="0" smtClean="0">
                <a:latin typeface="Times New Roman" pitchFamily="18" charset="0"/>
                <a:cs typeface="Times New Roman" pitchFamily="18" charset="0"/>
              </a:rPr>
              <a:t>30 Points	Create a poster that explains why agriculture education as a 	career rocks! The pictures must have written explanations. 	It must include five pictures and 7 facts for each picture.</a:t>
            </a:r>
          </a:p>
          <a:p>
            <a:r>
              <a:rPr lang="en-US" sz="1100" dirty="0" smtClean="0">
                <a:latin typeface="Times New Roman" pitchFamily="18" charset="0"/>
                <a:cs typeface="Times New Roman" pitchFamily="18" charset="0"/>
              </a:rPr>
              <a:t>	Topic:_________________________</a:t>
            </a:r>
          </a:p>
          <a:p>
            <a:endParaRPr lang="en-US" sz="1100" dirty="0" smtClean="0">
              <a:latin typeface="Times New Roman" pitchFamily="18" charset="0"/>
              <a:cs typeface="Times New Roman" pitchFamily="18" charset="0"/>
            </a:endParaRPr>
          </a:p>
          <a:p>
            <a:r>
              <a:rPr lang="en-US" sz="1100" dirty="0" smtClean="0">
                <a:latin typeface="Times New Roman" pitchFamily="18" charset="0"/>
                <a:cs typeface="Times New Roman" pitchFamily="18" charset="0"/>
              </a:rPr>
              <a:t>30 Points	Write a one page paper explaining how your Ag Teacher 	impacted your life. It must be 500 words.</a:t>
            </a:r>
          </a:p>
          <a:p>
            <a:r>
              <a:rPr lang="en-US" sz="1100" dirty="0" smtClean="0">
                <a:latin typeface="Times New Roman" pitchFamily="18" charset="0"/>
                <a:cs typeface="Times New Roman" pitchFamily="18" charset="0"/>
              </a:rPr>
              <a:t>	Topic:___________________________</a:t>
            </a:r>
          </a:p>
          <a:p>
            <a:endParaRPr lang="en-US" sz="1100" dirty="0" smtClean="0">
              <a:latin typeface="Times New Roman" pitchFamily="18" charset="0"/>
              <a:cs typeface="Times New Roman" pitchFamily="18" charset="0"/>
            </a:endParaRPr>
          </a:p>
          <a:p>
            <a:r>
              <a:rPr lang="en-US" sz="1100" b="1" dirty="0" smtClean="0">
                <a:latin typeface="Times New Roman" pitchFamily="18" charset="0"/>
                <a:cs typeface="Times New Roman" pitchFamily="18" charset="0"/>
              </a:rPr>
              <a:t>Sides</a:t>
            </a:r>
          </a:p>
          <a:p>
            <a:pPr marL="342900" indent="-342900"/>
            <a:r>
              <a:rPr lang="en-US" sz="1100" dirty="0" smtClean="0">
                <a:latin typeface="Times New Roman" pitchFamily="18" charset="0"/>
                <a:cs typeface="Times New Roman" pitchFamily="18" charset="0"/>
              </a:rPr>
              <a:t>15 Points 	Interview an Ag Teacher or Student Teacher and figure out 	what they love about their job!  </a:t>
            </a:r>
          </a:p>
          <a:p>
            <a:pPr marL="342900" indent="-342900"/>
            <a:endParaRPr lang="en-US" sz="1100" dirty="0" smtClean="0">
              <a:latin typeface="Times New Roman" pitchFamily="18" charset="0"/>
              <a:cs typeface="Times New Roman" pitchFamily="18" charset="0"/>
            </a:endParaRPr>
          </a:p>
          <a:p>
            <a:pPr marL="342900" indent="-342900"/>
            <a:r>
              <a:rPr lang="en-US" sz="1100" dirty="0" smtClean="0">
                <a:latin typeface="Times New Roman" pitchFamily="18" charset="0"/>
                <a:cs typeface="Times New Roman" pitchFamily="18" charset="0"/>
              </a:rPr>
              <a:t>15 Points	Created a poem that includes 10 lines about why you think 	agriculture education is important.</a:t>
            </a:r>
          </a:p>
          <a:p>
            <a:pPr marL="342900" indent="-342900"/>
            <a:endParaRPr lang="en-US" sz="1100" dirty="0" smtClean="0">
              <a:latin typeface="Times New Roman" pitchFamily="18" charset="0"/>
              <a:cs typeface="Times New Roman" pitchFamily="18" charset="0"/>
            </a:endParaRPr>
          </a:p>
          <a:p>
            <a:pPr marL="342900" indent="-342900"/>
            <a:r>
              <a:rPr lang="en-US" sz="1100" dirty="0" smtClean="0">
                <a:latin typeface="Times New Roman" pitchFamily="18" charset="0"/>
                <a:cs typeface="Times New Roman" pitchFamily="18" charset="0"/>
              </a:rPr>
              <a:t>15 Points	Create a song with at least 10 lines that includes 	information about Agriculture Education. </a:t>
            </a:r>
          </a:p>
          <a:p>
            <a:pPr marL="342900" indent="-342900"/>
            <a:endParaRPr lang="en-US" sz="1100" dirty="0" smtClean="0">
              <a:latin typeface="Times New Roman" pitchFamily="18" charset="0"/>
              <a:cs typeface="Times New Roman" pitchFamily="18" charset="0"/>
            </a:endParaRPr>
          </a:p>
          <a:p>
            <a:endParaRPr lang="en-US" sz="1100" dirty="0" smtClean="0">
              <a:latin typeface="Times New Roman" pitchFamily="18" charset="0"/>
              <a:cs typeface="Times New Roman" pitchFamily="18" charset="0"/>
            </a:endParaRPr>
          </a:p>
          <a:p>
            <a:r>
              <a:rPr lang="en-US" sz="1100" b="1" dirty="0" smtClean="0">
                <a:latin typeface="Times New Roman" pitchFamily="18" charset="0"/>
                <a:cs typeface="Times New Roman" pitchFamily="18" charset="0"/>
              </a:rPr>
              <a:t>Desserts</a:t>
            </a:r>
          </a:p>
          <a:p>
            <a:r>
              <a:rPr lang="en-US" sz="1100" dirty="0" smtClean="0">
                <a:latin typeface="Times New Roman" pitchFamily="18" charset="0"/>
                <a:cs typeface="Times New Roman" pitchFamily="18" charset="0"/>
              </a:rPr>
              <a:t>10 Points	Explain why agriculture is important and how it relates to 	your life. It must be five sentences. </a:t>
            </a:r>
          </a:p>
          <a:p>
            <a:r>
              <a:rPr lang="en-US" sz="1100" dirty="0" smtClean="0">
                <a:latin typeface="Times New Roman" pitchFamily="18" charset="0"/>
                <a:cs typeface="Times New Roman" pitchFamily="18" charset="0"/>
              </a:rPr>
              <a:t>	</a:t>
            </a:r>
          </a:p>
          <a:p>
            <a:r>
              <a:rPr lang="en-US" sz="1100" b="1" dirty="0" smtClean="0">
                <a:latin typeface="Times New Roman" pitchFamily="18" charset="0"/>
                <a:cs typeface="Times New Roman" pitchFamily="18" charset="0"/>
              </a:rPr>
              <a:t>Drink</a:t>
            </a:r>
          </a:p>
          <a:p>
            <a:r>
              <a:rPr lang="en-US" sz="1100" dirty="0" smtClean="0">
                <a:latin typeface="Times New Roman" pitchFamily="18" charset="0"/>
                <a:cs typeface="Times New Roman" pitchFamily="18" charset="0"/>
              </a:rPr>
              <a:t>10 Points:	Find out more about Ag Education! Include schooling, 	salary, and job requirements. It should be 8-10 sentences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4800"/>
            <a:ext cx="6400800" cy="2862322"/>
          </a:xfrm>
          <a:prstGeom prst="rect">
            <a:avLst/>
          </a:prstGeom>
          <a:noFill/>
        </p:spPr>
        <p:txBody>
          <a:bodyPr wrap="square" rtlCol="0">
            <a:spAutoFit/>
          </a:bodyPr>
          <a:lstStyle/>
          <a:p>
            <a:r>
              <a:rPr lang="en-US" dirty="0" smtClean="0"/>
              <a:t>Credits for clipart: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Rectangle 3"/>
          <p:cNvSpPr/>
          <p:nvPr/>
        </p:nvSpPr>
        <p:spPr>
          <a:xfrm>
            <a:off x="304800" y="762000"/>
            <a:ext cx="6172200" cy="2308324"/>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5" name="Rectangle 4"/>
          <p:cNvSpPr/>
          <p:nvPr/>
        </p:nvSpPr>
        <p:spPr>
          <a:xfrm>
            <a:off x="228600" y="838200"/>
            <a:ext cx="6324600" cy="4732065"/>
          </a:xfrm>
          <a:prstGeom prst="rect">
            <a:avLst/>
          </a:prstGeom>
        </p:spPr>
        <p:txBody>
          <a:bodyPr wrap="square">
            <a:spAutoFit/>
          </a:bodyPr>
          <a:lstStyle/>
          <a:p>
            <a:r>
              <a:rPr lang="en-US" sz="1050" dirty="0" smtClean="0"/>
              <a:t>Menu with plates</a:t>
            </a:r>
          </a:p>
          <a:p>
            <a:r>
              <a:rPr lang="en-US" sz="1050" u="sng" dirty="0" smtClean="0">
                <a:hlinkClick r:id="rId2"/>
              </a:rPr>
              <a:t>http://www.google.com/imgres?imgurl=http%3A%2F%2Fwww.clipartbest.com%2Fcliparts%2F9c4%2Fegp%2F9c4egpegi.jpeg&amp;imgrefurl=http%3A%2F%2Fwww.clipartbest.com%2Fmenu-borders&amp;h=2000&amp;w=1414&amp;tbnid=h6g2w8FAwL6xlM%3A&amp;zoom=1&amp;q=menu%20borders&amp;docid=9_dUtLMWNIcl0M&amp;ei=QkM1VO6JFoivyASl0oKoDA&amp;tbm=isch&amp;ved=0CC4QMygPMA8&amp;iact=rc&amp;uact=3&amp;dur=1213&amp;page=1&amp;start=0&amp;ndsp=36&amp;surl=1&amp;safe=active</a:t>
            </a:r>
            <a:endParaRPr lang="en-US" sz="1050" dirty="0" smtClean="0"/>
          </a:p>
          <a:p>
            <a:r>
              <a:rPr lang="en-US" sz="1050" dirty="0" smtClean="0"/>
              <a:t>black border</a:t>
            </a:r>
          </a:p>
          <a:p>
            <a:r>
              <a:rPr lang="en-US" sz="1050" u="sng" dirty="0" smtClean="0">
                <a:hlinkClick r:id="rId3"/>
              </a:rPr>
              <a:t>http://www.google.com/imgres?imgurl=http%3A%2F%2Fwww.clipartbest.com%2Fcliparts%2Fdir%2FkM5%2FdirkM59i9.jpeg&amp;imgrefurl=http%3A%2F%2Fwww.clipartbest.com%2Ffree-menu-borders&amp;h=4112&amp;w=2493&amp;tbnid=aY4CR9kIeG_LrM%3A&amp;zoom=1&amp;q=menu%20borders&amp;docid=53O2_rPnh0hkIM&amp;ei=QkM1VO6JFoivyASl0oKoDA&amp;tbm=isch&amp;ved=0CEoQMyghMCE&amp;iact=rc&amp;uact=3&amp;dur=981&amp;page=1&amp;start=0&amp;ndsp=36&amp;surl=1&amp;safe=active</a:t>
            </a:r>
            <a:endParaRPr lang="en-US" sz="1050" dirty="0" smtClean="0"/>
          </a:p>
          <a:p>
            <a:r>
              <a:rPr lang="en-US" sz="1050" dirty="0" smtClean="0"/>
              <a:t>Thanksgiving menu</a:t>
            </a:r>
          </a:p>
          <a:p>
            <a:r>
              <a:rPr lang="en-US" sz="1050" u="sng" dirty="0" smtClean="0">
                <a:hlinkClick r:id="rId4"/>
              </a:rPr>
              <a:t>http://www.google.com/imgres?imgurl=http%3A%2F%2Fwww.craftbuds.com%2Fwp-content%2Fuploads%2F2011%2F11%2FMenu3.jpg&amp;imgrefurl=http%3A%2F%2Fwww.craftbuds.com%2Fthanksgiving-place-setting-printables%2F&amp;h=2304&amp;w=1411&amp;tbnid=0_OxivhogAIbEM%3A&amp;zoom=1&amp;q=menu%20borders&amp;docid=JqEsim1rvnfYNM&amp;ei=QkM1VO6JFoivyASl0oKoDA&amp;tbm=isch&amp;ved=0CEsQMygiMCI&amp;iact=rc&amp;uact=3&amp;dur=464&amp;page=1&amp;start=0&amp;ndsp=36&amp;surl=1&amp;safe=active</a:t>
            </a:r>
            <a:endParaRPr lang="en-US" sz="1050" u="sng" dirty="0" smtClean="0"/>
          </a:p>
          <a:p>
            <a:endParaRPr lang="en-US" sz="1050" u="sng" dirty="0" smtClean="0"/>
          </a:p>
          <a:p>
            <a:r>
              <a:rPr lang="en-US" sz="1050" u="sng" dirty="0" smtClean="0"/>
              <a:t>Chef Holding Board</a:t>
            </a:r>
          </a:p>
          <a:p>
            <a:r>
              <a:rPr lang="en-US" sz="1050" u="sng" dirty="0" smtClean="0">
                <a:hlinkClick r:id="rId5"/>
              </a:rPr>
              <a:t>http://www.google.com/imgres?imgurl=http%3A%2F%2Fwww.myfreephotoshop.com%2Fwp-content%2Fuploads%2F2013%2F12%2F128.jpg&amp;imgrefurl=http%3A%2F%2Fwww.myfreephotoshop.com%2Fcartoon-chef-holding-a-menu-vector-material.html&amp;h=946&amp;w=600&amp;tbnid=yTyZxrYTVTay3M%3A&amp;zoom=1&amp;q=chef%20holding%20a%20menu&amp;docid=rm3uShdHYhg0eM&amp;ei=bmI1VKuCPJScygSO14L4BA&amp;tbm=isch&amp;ved=0CCEQMygFMAU&amp;iact=rc&amp;uact=3&amp;dur=423&amp;page=1&amp;start=0&amp;ndsp=33&amp;surl=1&amp;safe=active</a:t>
            </a:r>
            <a:endParaRPr lang="en-US" sz="105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04800"/>
            <a:ext cx="6400800" cy="7478970"/>
          </a:xfrm>
          <a:prstGeom prst="rect">
            <a:avLst/>
          </a:prstGeom>
        </p:spPr>
        <p:txBody>
          <a:bodyPr wrap="square">
            <a:spAutoFit/>
          </a:bodyPr>
          <a:lstStyle/>
          <a:p>
            <a:pPr algn="ctr"/>
            <a:r>
              <a:rPr lang="en-US" sz="1200" b="1" u="sng" dirty="0" smtClean="0">
                <a:latin typeface="Times New Roman" pitchFamily="18" charset="0"/>
                <a:ea typeface="Calibri" pitchFamily="34" charset="0"/>
                <a:cs typeface="Times New Roman" pitchFamily="18" charset="0"/>
              </a:rPr>
              <a:t>Menu Final Project</a:t>
            </a:r>
          </a:p>
          <a:p>
            <a:endParaRPr lang="en-US" sz="1200" u="sng" dirty="0" smtClean="0">
              <a:latin typeface="Times New Roman" pitchFamily="18" charset="0"/>
              <a:ea typeface="Calibri" pitchFamily="34" charset="0"/>
              <a:cs typeface="Times New Roman" pitchFamily="18" charset="0"/>
            </a:endParaRPr>
          </a:p>
          <a:p>
            <a:r>
              <a:rPr lang="en-US" sz="1200" u="sng" dirty="0" smtClean="0">
                <a:latin typeface="Times New Roman" pitchFamily="18" charset="0"/>
                <a:ea typeface="Calibri" pitchFamily="34" charset="0"/>
                <a:cs typeface="Times New Roman" pitchFamily="18" charset="0"/>
              </a:rPr>
              <a:t>Purpose</a:t>
            </a:r>
          </a:p>
          <a:p>
            <a:endParaRPr lang="en-US" sz="1200" dirty="0" smtClean="0">
              <a:latin typeface="Times New Roman" pitchFamily="18" charset="0"/>
              <a:ea typeface="Calibri" pitchFamily="34" charset="0"/>
              <a:cs typeface="Times New Roman" pitchFamily="18" charset="0"/>
            </a:endParaRPr>
          </a:p>
          <a:p>
            <a:r>
              <a:rPr lang="en-US" sz="1200" dirty="0" smtClean="0">
                <a:latin typeface="Times New Roman" pitchFamily="18" charset="0"/>
                <a:ea typeface="Calibri" pitchFamily="34" charset="0"/>
                <a:cs typeface="Times New Roman" pitchFamily="18" charset="0"/>
              </a:rPr>
              <a:t>This is a great project guide that will allow students options when completing a project and it shows them the importance of Agriculture Education. As a student works through the Menu it will give them options for a main dish, side dish, dessert, and drink. The menu board on the student menu project guide will inform the students of how many of each dish they must choice when they place their order. Each student will place their order with the teacher. The order sheet will be the grading rubric and will be handed back to the student as a check. Just like in a restaurant when you check out!</a:t>
            </a:r>
          </a:p>
          <a:p>
            <a:endParaRPr lang="en-US" sz="1200" dirty="0" smtClean="0">
              <a:latin typeface="Times New Roman" pitchFamily="18" charset="0"/>
              <a:ea typeface="Calibri" pitchFamily="34" charset="0"/>
              <a:cs typeface="Times New Roman" pitchFamily="18" charset="0"/>
            </a:endParaRPr>
          </a:p>
          <a:p>
            <a:r>
              <a:rPr lang="en-US" sz="1200" u="sng" dirty="0" smtClean="0">
                <a:latin typeface="Times New Roman" pitchFamily="18" charset="0"/>
                <a:ea typeface="Calibri" pitchFamily="34" charset="0"/>
                <a:cs typeface="Times New Roman" pitchFamily="18" charset="0"/>
              </a:rPr>
              <a:t>Includes</a:t>
            </a:r>
          </a:p>
          <a:p>
            <a:endParaRPr lang="en-US" sz="1200" dirty="0" smtClean="0">
              <a:latin typeface="Times New Roman" pitchFamily="18" charset="0"/>
              <a:ea typeface="Calibri" pitchFamily="34" charset="0"/>
              <a:cs typeface="Times New Roman" pitchFamily="18" charset="0"/>
            </a:endParaRPr>
          </a:p>
          <a:p>
            <a:r>
              <a:rPr lang="en-US" sz="1200" dirty="0" smtClean="0">
                <a:latin typeface="Times New Roman" pitchFamily="18" charset="0"/>
                <a:ea typeface="Calibri" pitchFamily="34" charset="0"/>
                <a:cs typeface="Times New Roman" pitchFamily="18" charset="0"/>
              </a:rPr>
              <a:t>Student Menu Project Guide (Editable to fit your class and project needs) </a:t>
            </a:r>
          </a:p>
          <a:p>
            <a:r>
              <a:rPr lang="en-US" sz="1200" dirty="0" smtClean="0">
                <a:latin typeface="Times New Roman" pitchFamily="18" charset="0"/>
                <a:ea typeface="Calibri" pitchFamily="34" charset="0"/>
                <a:cs typeface="Times New Roman" pitchFamily="18" charset="0"/>
              </a:rPr>
              <a:t>Teacher Guide</a:t>
            </a:r>
          </a:p>
          <a:p>
            <a:r>
              <a:rPr lang="en-US" sz="1200" dirty="0" smtClean="0">
                <a:latin typeface="Times New Roman" pitchFamily="18" charset="0"/>
                <a:ea typeface="Calibri" pitchFamily="34" charset="0"/>
                <a:cs typeface="Times New Roman" pitchFamily="18" charset="0"/>
              </a:rPr>
              <a:t>3 Menu Templates</a:t>
            </a:r>
          </a:p>
          <a:p>
            <a:r>
              <a:rPr lang="en-US" sz="1200" dirty="0" smtClean="0">
                <a:latin typeface="Times New Roman" pitchFamily="18" charset="0"/>
                <a:ea typeface="Calibri" pitchFamily="34" charset="0"/>
                <a:cs typeface="Times New Roman" pitchFamily="18" charset="0"/>
              </a:rPr>
              <a:t>Place Your Order Grading Guide (filled out by the student)</a:t>
            </a:r>
          </a:p>
          <a:p>
            <a:r>
              <a:rPr lang="en-US" sz="1200" dirty="0" smtClean="0">
                <a:latin typeface="Times New Roman" pitchFamily="18" charset="0"/>
                <a:ea typeface="Calibri" pitchFamily="34" charset="0"/>
                <a:cs typeface="Times New Roman" pitchFamily="18" charset="0"/>
              </a:rPr>
              <a:t>Place Your Order Grading Guide (filled out by the teacher)</a:t>
            </a:r>
          </a:p>
          <a:p>
            <a:r>
              <a:rPr lang="en-US" sz="1200" dirty="0" smtClean="0">
                <a:latin typeface="Times New Roman" pitchFamily="18" charset="0"/>
                <a:ea typeface="Calibri" pitchFamily="34" charset="0"/>
                <a:cs typeface="Times New Roman" pitchFamily="18" charset="0"/>
              </a:rPr>
              <a:t>Editable Place Your Order Grading Guide </a:t>
            </a:r>
          </a:p>
          <a:p>
            <a:r>
              <a:rPr lang="en-US" sz="1200" dirty="0" smtClean="0">
                <a:latin typeface="Times New Roman" pitchFamily="18" charset="0"/>
                <a:ea typeface="Calibri" pitchFamily="34" charset="0"/>
                <a:cs typeface="Times New Roman" pitchFamily="18" charset="0"/>
              </a:rPr>
              <a:t>Premade sets of Student Menu Guides </a:t>
            </a:r>
          </a:p>
          <a:p>
            <a:r>
              <a:rPr lang="en-US" sz="1200" dirty="0" smtClean="0">
                <a:latin typeface="Times New Roman" pitchFamily="18" charset="0"/>
                <a:ea typeface="Calibri" pitchFamily="34" charset="0"/>
                <a:cs typeface="Times New Roman" pitchFamily="18" charset="0"/>
              </a:rPr>
              <a:t>Pre-made Daily Menu Survey (to gauge student progress)</a:t>
            </a:r>
          </a:p>
          <a:p>
            <a:r>
              <a:rPr lang="en-US" sz="1200" dirty="0" smtClean="0">
                <a:latin typeface="Times New Roman" pitchFamily="18" charset="0"/>
                <a:ea typeface="Calibri" pitchFamily="34" charset="0"/>
                <a:cs typeface="Times New Roman" pitchFamily="18" charset="0"/>
              </a:rPr>
              <a:t>Pre-made Weekly Menu Survey </a:t>
            </a:r>
          </a:p>
          <a:p>
            <a:r>
              <a:rPr lang="en-US" sz="1200" dirty="0" smtClean="0">
                <a:latin typeface="Times New Roman" pitchFamily="18" charset="0"/>
                <a:ea typeface="Calibri" pitchFamily="34" charset="0"/>
                <a:cs typeface="Times New Roman" pitchFamily="18" charset="0"/>
              </a:rPr>
              <a:t>Editable Menu Survey</a:t>
            </a:r>
          </a:p>
          <a:p>
            <a:r>
              <a:rPr lang="en-US" sz="1200" dirty="0" smtClean="0">
                <a:latin typeface="Times New Roman" pitchFamily="18" charset="0"/>
                <a:ea typeface="Calibri" pitchFamily="34" charset="0"/>
                <a:cs typeface="Times New Roman" pitchFamily="18" charset="0"/>
              </a:rPr>
              <a:t>Examples of the Project</a:t>
            </a:r>
          </a:p>
          <a:p>
            <a:endParaRPr lang="en-US" sz="1200" dirty="0" smtClean="0">
              <a:latin typeface="Times New Roman" pitchFamily="18" charset="0"/>
              <a:ea typeface="Calibri" pitchFamily="34" charset="0"/>
              <a:cs typeface="Times New Roman" pitchFamily="18" charset="0"/>
            </a:endParaRPr>
          </a:p>
          <a:p>
            <a:endParaRPr lang="en-US" sz="1200" dirty="0" smtClean="0">
              <a:latin typeface="Times New Roman" pitchFamily="18" charset="0"/>
              <a:ea typeface="Calibri" pitchFamily="34" charset="0"/>
              <a:cs typeface="Times New Roman" pitchFamily="18" charset="0"/>
            </a:endParaRPr>
          </a:p>
          <a:p>
            <a:r>
              <a:rPr lang="en-US" sz="1200" dirty="0" smtClean="0">
                <a:latin typeface="Times New Roman" pitchFamily="18" charset="0"/>
                <a:ea typeface="Calibri" pitchFamily="34" charset="0"/>
                <a:cs typeface="Times New Roman" pitchFamily="18" charset="0"/>
              </a:rPr>
              <a:t>Student Project Guide is created in PowerPoint therefore you can add a text box and create it to fit your project and student needs. In the example it shows the menu choices on the menu board. This is done by inserting a text box and writing on the board. You can also use the pre-made one if that works best for your class.</a:t>
            </a:r>
          </a:p>
          <a:p>
            <a:endParaRPr lang="en-US" sz="1200" dirty="0" smtClean="0">
              <a:latin typeface="Times New Roman" pitchFamily="18" charset="0"/>
              <a:ea typeface="Calibri" pitchFamily="34" charset="0"/>
              <a:cs typeface="Times New Roman" pitchFamily="18" charset="0"/>
            </a:endParaRPr>
          </a:p>
          <a:p>
            <a:r>
              <a:rPr lang="en-US" sz="1200" dirty="0" smtClean="0">
                <a:latin typeface="Times New Roman" pitchFamily="18" charset="0"/>
                <a:ea typeface="Calibri" pitchFamily="34" charset="0"/>
                <a:cs typeface="Times New Roman" pitchFamily="18" charset="0"/>
              </a:rPr>
              <a:t>Menu Templates are created in PowerPoint and allow you to edit them as well. All you have to do is add a textbox with your project information. </a:t>
            </a:r>
          </a:p>
          <a:p>
            <a:endParaRPr lang="en-US" sz="1200" dirty="0" smtClean="0">
              <a:latin typeface="Times New Roman" pitchFamily="18" charset="0"/>
              <a:ea typeface="Calibri" pitchFamily="34" charset="0"/>
              <a:cs typeface="Times New Roman" pitchFamily="18" charset="0"/>
            </a:endParaRPr>
          </a:p>
          <a:p>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609602"/>
            <a:ext cx="6400800" cy="6740307"/>
          </a:xfrm>
          <a:prstGeom prst="rect">
            <a:avLst/>
          </a:prstGeom>
        </p:spPr>
        <p:txBody>
          <a:bodyPr wrap="square">
            <a:spAutoFit/>
          </a:bodyPr>
          <a:lstStyle/>
          <a:p>
            <a:pPr algn="ctr"/>
            <a:r>
              <a:rPr lang="en-US" sz="1200" b="1" u="sng" dirty="0" smtClean="0">
                <a:latin typeface="Times New Roman" pitchFamily="18" charset="0"/>
                <a:ea typeface="Calibri" pitchFamily="34" charset="0"/>
                <a:cs typeface="Times New Roman" pitchFamily="18" charset="0"/>
              </a:rPr>
              <a:t>Menu Final Project Teacher Guide</a:t>
            </a:r>
          </a:p>
          <a:p>
            <a:endParaRPr lang="en-US" sz="1200" dirty="0" smtClean="0">
              <a:latin typeface="Times New Roman" pitchFamily="18" charset="0"/>
              <a:ea typeface="Calibri" pitchFamily="34" charset="0"/>
              <a:cs typeface="Times New Roman" pitchFamily="18" charset="0"/>
            </a:endParaRPr>
          </a:p>
          <a:p>
            <a:r>
              <a:rPr lang="en-US" sz="1200" u="sng" dirty="0" smtClean="0">
                <a:latin typeface="Times New Roman" pitchFamily="18" charset="0"/>
                <a:ea typeface="Calibri" pitchFamily="34" charset="0"/>
                <a:cs typeface="Times New Roman" pitchFamily="18" charset="0"/>
              </a:rPr>
              <a:t>Before the Project</a:t>
            </a:r>
          </a:p>
          <a:p>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Decide what project options you wish your students to choose from and add the information onto the menu templates.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Choose one of the options for your student guides.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Make copies of menu, student guide, and place your order grading guide for each student</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a:p>
            <a:pPr marL="228600" indent="-228600"/>
            <a:r>
              <a:rPr lang="en-US" sz="1200" u="sng" dirty="0" smtClean="0">
                <a:latin typeface="Times New Roman" pitchFamily="18" charset="0"/>
                <a:ea typeface="Calibri" pitchFamily="34" charset="0"/>
                <a:cs typeface="Times New Roman" pitchFamily="18" charset="0"/>
              </a:rPr>
              <a:t>During Project</a:t>
            </a:r>
          </a:p>
          <a:p>
            <a:pPr marL="228600" indent="-228600"/>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Pass out the menu and the student guide to the students.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Students will select what projects they would like to complete off the menu.</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They will then “place their order” with the you. You will write down their project selection on their place their order form.  Or you can pass this form out and have the students write down their order on the form and bring it to you. ( I like to have the students place their order with me because I can then check to make sure they have selected the correct number of projects and if they have any questions I can answer them)</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 Students will start working on their projects. </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At the end of each day or week you can have the students fill out a menu survey (exit slip) This allows you to follow their progress and give them points based on their work if you choose to. </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Once the project is complete the students will turn it all in. Once you grade the project you will return their order form to them with their grade on it. </a:t>
            </a:r>
          </a:p>
          <a:p>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endParaRPr lang="en-US" sz="1200" dirty="0" smtClean="0">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ef holding board.jpg"/>
          <p:cNvPicPr>
            <a:picLocks noChangeAspect="1"/>
          </p:cNvPicPr>
          <p:nvPr/>
        </p:nvPicPr>
        <p:blipFill>
          <a:blip r:embed="rId2" cstate="print"/>
          <a:stretch>
            <a:fillRect/>
          </a:stretch>
        </p:blipFill>
        <p:spPr>
          <a:xfrm>
            <a:off x="0" y="2656332"/>
            <a:ext cx="4114800" cy="6487668"/>
          </a:xfrm>
          <a:prstGeom prst="rect">
            <a:avLst/>
          </a:prstGeom>
        </p:spPr>
      </p:pic>
      <p:sp>
        <p:nvSpPr>
          <p:cNvPr id="4" name="TextBox 3"/>
          <p:cNvSpPr txBox="1"/>
          <p:nvPr/>
        </p:nvSpPr>
        <p:spPr>
          <a:xfrm>
            <a:off x="1143000" y="6019800"/>
            <a:ext cx="2514600" cy="2092881"/>
          </a:xfrm>
          <a:prstGeom prst="rect">
            <a:avLst/>
          </a:prstGeom>
          <a:noFill/>
        </p:spPr>
        <p:txBody>
          <a:bodyPr wrap="square" rtlCol="0">
            <a:spAutoFit/>
          </a:bodyPr>
          <a:lstStyle/>
          <a:p>
            <a:r>
              <a:rPr lang="en-US" sz="1600" dirty="0" smtClean="0">
                <a:solidFill>
                  <a:schemeClr val="bg2"/>
                </a:solidFill>
                <a:latin typeface="Britannic Bold" pitchFamily="34" charset="0"/>
              </a:rPr>
              <a:t>Main Course: </a:t>
            </a:r>
          </a:p>
          <a:p>
            <a:r>
              <a:rPr lang="en-US" sz="1600" dirty="0" smtClean="0">
                <a:solidFill>
                  <a:schemeClr val="bg2"/>
                </a:solidFill>
                <a:latin typeface="Britannic Bold" pitchFamily="34" charset="0"/>
              </a:rPr>
              <a:t>	Choose 1</a:t>
            </a:r>
          </a:p>
          <a:p>
            <a:r>
              <a:rPr lang="en-US" sz="1600" dirty="0" smtClean="0">
                <a:solidFill>
                  <a:schemeClr val="bg2"/>
                </a:solidFill>
                <a:latin typeface="Britannic Bold" pitchFamily="34" charset="0"/>
              </a:rPr>
              <a:t>Sides: </a:t>
            </a:r>
          </a:p>
          <a:p>
            <a:r>
              <a:rPr lang="en-US" sz="1600" dirty="0" smtClean="0">
                <a:solidFill>
                  <a:schemeClr val="bg2"/>
                </a:solidFill>
                <a:latin typeface="Britannic Bold" pitchFamily="34" charset="0"/>
              </a:rPr>
              <a:t>	Choose 2</a:t>
            </a:r>
          </a:p>
          <a:p>
            <a:r>
              <a:rPr lang="en-US" sz="1600" dirty="0" smtClean="0">
                <a:solidFill>
                  <a:schemeClr val="bg2"/>
                </a:solidFill>
                <a:latin typeface="Britannic Bold" pitchFamily="34" charset="0"/>
              </a:rPr>
              <a:t>Dessert: </a:t>
            </a:r>
          </a:p>
          <a:p>
            <a:r>
              <a:rPr lang="en-US" sz="1600" dirty="0" smtClean="0">
                <a:solidFill>
                  <a:schemeClr val="bg2"/>
                </a:solidFill>
                <a:latin typeface="Britannic Bold" pitchFamily="34" charset="0"/>
              </a:rPr>
              <a:t>	Choose 1</a:t>
            </a:r>
          </a:p>
          <a:p>
            <a:r>
              <a:rPr lang="en-US" sz="1600" dirty="0" smtClean="0">
                <a:solidFill>
                  <a:schemeClr val="bg2"/>
                </a:solidFill>
                <a:latin typeface="Britannic Bold" pitchFamily="34" charset="0"/>
              </a:rPr>
              <a:t>Drink:</a:t>
            </a:r>
          </a:p>
          <a:p>
            <a:r>
              <a:rPr lang="en-US" sz="1600" dirty="0" smtClean="0">
                <a:solidFill>
                  <a:schemeClr val="bg2"/>
                </a:solidFill>
                <a:latin typeface="Britannic Bold" pitchFamily="34" charset="0"/>
              </a:rPr>
              <a:t>	Choose 1</a:t>
            </a:r>
            <a:endParaRPr lang="en-US" sz="1600" dirty="0">
              <a:solidFill>
                <a:schemeClr val="bg2"/>
              </a:solidFill>
              <a:latin typeface="Britannic Bold" pitchFamily="34" charset="0"/>
            </a:endParaRPr>
          </a:p>
        </p:txBody>
      </p:sp>
      <p:sp>
        <p:nvSpPr>
          <p:cNvPr id="5" name="Rectangle 1"/>
          <p:cNvSpPr>
            <a:spLocks noChangeArrowheads="1"/>
          </p:cNvSpPr>
          <p:nvPr/>
        </p:nvSpPr>
        <p:spPr bwMode="auto">
          <a:xfrm>
            <a:off x="228600" y="304800"/>
            <a:ext cx="6400800" cy="33609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u="sng" dirty="0" smtClean="0">
                <a:latin typeface="Times New Roman" pitchFamily="18" charset="0"/>
                <a:cs typeface="Times New Roman" pitchFamily="18" charset="0"/>
              </a:rPr>
              <a:t>Class Final Project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Name:____________________________________________Date:____________________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Class/Hour:_________________________________________________________________</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lvl="1"/>
            <a:endParaRPr lang="en-US" dirty="0" smtClean="0"/>
          </a:p>
          <a:p>
            <a:pPr marL="0" lvl="1"/>
            <a:endParaRPr lang="en-US" sz="1200" dirty="0" smtClean="0"/>
          </a:p>
          <a:p>
            <a:pPr marL="0" lvl="1"/>
            <a:endParaRPr lang="en-US" sz="1200" dirty="0" smtClean="0">
              <a:latin typeface="Times New Roman" pitchFamily="18" charset="0"/>
              <a:cs typeface="Times New Roman" pitchFamily="18" charset="0"/>
            </a:endParaRPr>
          </a:p>
          <a:p>
            <a:pPr marL="0" lvl="1"/>
            <a:endParaRPr lang="en-US" dirty="0" smtClean="0"/>
          </a:p>
          <a:p>
            <a:pPr marL="0" lvl="1"/>
            <a:endParaRPr lang="en-US" dirty="0" smtClean="0"/>
          </a:p>
          <a:p>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12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3810000" y="2133600"/>
            <a:ext cx="2743200" cy="3600986"/>
          </a:xfrm>
          <a:prstGeom prst="rect">
            <a:avLst/>
          </a:prstGeom>
        </p:spPr>
        <p:txBody>
          <a:bodyPr wrap="square">
            <a:spAutoFit/>
          </a:bodyPr>
          <a:lstStyle/>
          <a:p>
            <a:pPr marL="228600" indent="-228600">
              <a:buAutoNum type="arabicPeriod"/>
            </a:pPr>
            <a:r>
              <a:rPr lang="en-US" sz="1200" dirty="0" smtClean="0">
                <a:latin typeface="Times New Roman" pitchFamily="18" charset="0"/>
                <a:ea typeface="Calibri" pitchFamily="34" charset="0"/>
                <a:cs typeface="Times New Roman" pitchFamily="18" charset="0"/>
              </a:rPr>
              <a:t>Select projects based on the menu board below. The attached menu is labeled with the specific courses.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Once you have selected the correct amount of projects you would like to complete place your “order.”</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Start working on your projects!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r>
              <a:rPr lang="en-US" sz="1200" dirty="0" smtClean="0">
                <a:latin typeface="Times New Roman" pitchFamily="18" charset="0"/>
                <a:ea typeface="Calibri" pitchFamily="34" charset="0"/>
                <a:cs typeface="Times New Roman" pitchFamily="18" charset="0"/>
              </a:rPr>
              <a:t>	Throughout the project you will be asked to fill out a menu survey, like an exit slip. This will be used to give you participation points throughout the project. Therefore make sure you work hard each and every day!</a:t>
            </a:r>
          </a:p>
          <a:p>
            <a:pPr marL="228600" indent="-228600"/>
            <a:endParaRPr lang="en-US" sz="1200" dirty="0" smtClean="0">
              <a:latin typeface="Times New Roman" pitchFamily="18" charset="0"/>
              <a:ea typeface="Calibri" pitchFamily="34" charset="0"/>
              <a:cs typeface="Times New Roman" pitchFamily="18" charset="0"/>
            </a:endParaRPr>
          </a:p>
          <a:p>
            <a:pPr marL="228600" indent="-228600" algn="ctr"/>
            <a:r>
              <a:rPr lang="en-US" sz="1200" dirty="0" smtClean="0">
                <a:latin typeface="Times New Roman" pitchFamily="18" charset="0"/>
                <a:ea typeface="Calibri" pitchFamily="34" charset="0"/>
                <a:cs typeface="Times New Roman" pitchFamily="18" charset="0"/>
              </a:rPr>
              <a:t>Good Luck and enjoy!</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p:txBody>
      </p:sp>
      <p:sp>
        <p:nvSpPr>
          <p:cNvPr id="8" name="Rectangle 7"/>
          <p:cNvSpPr/>
          <p:nvPr/>
        </p:nvSpPr>
        <p:spPr>
          <a:xfrm>
            <a:off x="228600" y="1143000"/>
            <a:ext cx="6324600" cy="1292662"/>
          </a:xfrm>
          <a:prstGeom prst="rect">
            <a:avLst/>
          </a:prstGeom>
        </p:spPr>
        <p:txBody>
          <a:bodyPr wrap="square">
            <a:spAutoFit/>
          </a:bodyPr>
          <a:lstStyle/>
          <a:p>
            <a:pPr lvl="0" eaLnBrk="0" fontAlgn="base" hangingPunct="0">
              <a:spcBef>
                <a:spcPct val="0"/>
              </a:spcBef>
              <a:spcAft>
                <a:spcPct val="0"/>
              </a:spcAft>
            </a:pPr>
            <a:r>
              <a:rPr lang="en-US" sz="1200" dirty="0" smtClean="0">
                <a:latin typeface="Times New Roman" pitchFamily="18" charset="0"/>
                <a:cs typeface="Times New Roman" pitchFamily="18" charset="0"/>
              </a:rPr>
              <a:t>Welcome to the “Serving Up Ag Education” Restaurant! Today you will be choosing projects from the attached menu. Below on the menu board is how many selections of each course you  must choose. Follow the steps below to complete the activity. </a:t>
            </a:r>
            <a:endParaRPr lang="en-US" sz="600" dirty="0" smtClean="0">
              <a:latin typeface="Arial" pitchFamily="34" charset="0"/>
              <a:cs typeface="Arial" pitchFamily="34" charset="0"/>
            </a:endParaRPr>
          </a:p>
          <a:p>
            <a:pPr lvl="0" eaLnBrk="0" fontAlgn="base" hangingPunct="0">
              <a:spcBef>
                <a:spcPct val="0"/>
              </a:spcBef>
              <a:spcAft>
                <a:spcPct val="0"/>
              </a:spcAft>
            </a:pPr>
            <a:endParaRPr lang="en-US" sz="1200" dirty="0" smtClean="0">
              <a:latin typeface="Times New Roman" pitchFamily="18" charset="0"/>
              <a:ea typeface="Calibri" pitchFamily="34" charset="0"/>
              <a:cs typeface="Times New Roman" pitchFamily="18" charset="0"/>
            </a:endParaRPr>
          </a:p>
          <a:p>
            <a:pPr marL="0" lvl="1"/>
            <a:endParaRPr lang="en-US" dirty="0" smtClean="0"/>
          </a:p>
          <a:p>
            <a:pPr marL="0" lvl="1"/>
            <a:endParaRPr lang="en-US" sz="1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ef holding board.jpg"/>
          <p:cNvPicPr>
            <a:picLocks noChangeAspect="1"/>
          </p:cNvPicPr>
          <p:nvPr/>
        </p:nvPicPr>
        <p:blipFill>
          <a:blip r:embed="rId2" cstate="print"/>
          <a:stretch>
            <a:fillRect/>
          </a:stretch>
        </p:blipFill>
        <p:spPr>
          <a:xfrm>
            <a:off x="0" y="2656332"/>
            <a:ext cx="4114800" cy="6487668"/>
          </a:xfrm>
          <a:prstGeom prst="rect">
            <a:avLst/>
          </a:prstGeom>
        </p:spPr>
      </p:pic>
      <p:sp>
        <p:nvSpPr>
          <p:cNvPr id="4" name="TextBox 3"/>
          <p:cNvSpPr txBox="1"/>
          <p:nvPr/>
        </p:nvSpPr>
        <p:spPr>
          <a:xfrm>
            <a:off x="1219200" y="6019800"/>
            <a:ext cx="2743200" cy="2031325"/>
          </a:xfrm>
          <a:prstGeom prst="rect">
            <a:avLst/>
          </a:prstGeom>
          <a:noFill/>
        </p:spPr>
        <p:txBody>
          <a:bodyPr wrap="square" rtlCol="0">
            <a:spAutoFit/>
          </a:bodyPr>
          <a:lstStyle/>
          <a:p>
            <a:r>
              <a:rPr lang="en-US" sz="1400" dirty="0" smtClean="0">
                <a:solidFill>
                  <a:schemeClr val="bg2"/>
                </a:solidFill>
                <a:latin typeface="Britannic Bold" pitchFamily="34" charset="0"/>
              </a:rPr>
              <a:t>Main Course: </a:t>
            </a:r>
          </a:p>
          <a:p>
            <a:r>
              <a:rPr lang="en-US" sz="1400" dirty="0" smtClean="0">
                <a:solidFill>
                  <a:schemeClr val="bg2"/>
                </a:solidFill>
                <a:latin typeface="Britannic Bold" pitchFamily="34" charset="0"/>
              </a:rPr>
              <a:t>	Choose 1</a:t>
            </a:r>
          </a:p>
          <a:p>
            <a:r>
              <a:rPr lang="en-US" sz="1400" dirty="0" smtClean="0">
                <a:solidFill>
                  <a:schemeClr val="bg2"/>
                </a:solidFill>
                <a:latin typeface="Britannic Bold" pitchFamily="34" charset="0"/>
              </a:rPr>
              <a:t>Sides: </a:t>
            </a:r>
          </a:p>
          <a:p>
            <a:r>
              <a:rPr lang="en-US" sz="1400" dirty="0" smtClean="0">
                <a:solidFill>
                  <a:schemeClr val="bg2"/>
                </a:solidFill>
                <a:latin typeface="Britannic Bold" pitchFamily="34" charset="0"/>
              </a:rPr>
              <a:t>	Choose 2</a:t>
            </a:r>
          </a:p>
          <a:p>
            <a:endParaRPr lang="en-US" sz="1400" dirty="0" smtClean="0">
              <a:solidFill>
                <a:schemeClr val="bg2"/>
              </a:solidFill>
              <a:latin typeface="Britannic Bold" pitchFamily="34" charset="0"/>
            </a:endParaRPr>
          </a:p>
          <a:p>
            <a:r>
              <a:rPr lang="en-US" sz="1400" dirty="0" smtClean="0">
                <a:solidFill>
                  <a:schemeClr val="bg2"/>
                </a:solidFill>
                <a:latin typeface="Britannic Bold" pitchFamily="34" charset="0"/>
              </a:rPr>
              <a:t>Dessert: (Optional)</a:t>
            </a:r>
          </a:p>
          <a:p>
            <a:r>
              <a:rPr lang="en-US" sz="1400" dirty="0" smtClean="0">
                <a:solidFill>
                  <a:schemeClr val="bg2"/>
                </a:solidFill>
                <a:latin typeface="Britannic Bold" pitchFamily="34" charset="0"/>
              </a:rPr>
              <a:t>	Choose 1</a:t>
            </a:r>
          </a:p>
          <a:p>
            <a:r>
              <a:rPr lang="en-US" sz="1400" dirty="0" smtClean="0">
                <a:solidFill>
                  <a:schemeClr val="bg2"/>
                </a:solidFill>
                <a:latin typeface="Britannic Bold" pitchFamily="34" charset="0"/>
              </a:rPr>
              <a:t>Drink:</a:t>
            </a:r>
          </a:p>
          <a:p>
            <a:r>
              <a:rPr lang="en-US" sz="1400" dirty="0" smtClean="0">
                <a:solidFill>
                  <a:schemeClr val="bg2"/>
                </a:solidFill>
                <a:latin typeface="Britannic Bold" pitchFamily="34" charset="0"/>
              </a:rPr>
              <a:t>	Choose 1</a:t>
            </a:r>
            <a:endParaRPr lang="en-US" sz="1400" dirty="0">
              <a:solidFill>
                <a:schemeClr val="bg2"/>
              </a:solidFill>
              <a:latin typeface="Britannic Bold" pitchFamily="34" charset="0"/>
            </a:endParaRPr>
          </a:p>
        </p:txBody>
      </p:sp>
      <p:sp>
        <p:nvSpPr>
          <p:cNvPr id="5" name="Rectangle 1"/>
          <p:cNvSpPr>
            <a:spLocks noChangeArrowheads="1"/>
          </p:cNvSpPr>
          <p:nvPr/>
        </p:nvSpPr>
        <p:spPr bwMode="auto">
          <a:xfrm>
            <a:off x="228600" y="304800"/>
            <a:ext cx="6400800" cy="33609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u="sng" dirty="0" smtClean="0">
                <a:latin typeface="Times New Roman" pitchFamily="18" charset="0"/>
                <a:cs typeface="Times New Roman" pitchFamily="18" charset="0"/>
              </a:rPr>
              <a:t>Menu Project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Name:____________________________________________Date:____________________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Class/Hour:_________________________________________________________________</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lvl="1"/>
            <a:endParaRPr lang="en-US" dirty="0" smtClean="0"/>
          </a:p>
          <a:p>
            <a:pPr marL="0" lvl="1"/>
            <a:endParaRPr lang="en-US" sz="1200" dirty="0" smtClean="0"/>
          </a:p>
          <a:p>
            <a:pPr marL="0" lvl="1"/>
            <a:endParaRPr lang="en-US" sz="1200" dirty="0" smtClean="0">
              <a:latin typeface="Times New Roman" pitchFamily="18" charset="0"/>
              <a:cs typeface="Times New Roman" pitchFamily="18" charset="0"/>
            </a:endParaRPr>
          </a:p>
          <a:p>
            <a:pPr marL="0" lvl="1"/>
            <a:endParaRPr lang="en-US" dirty="0" smtClean="0"/>
          </a:p>
          <a:p>
            <a:pPr marL="0" lvl="1"/>
            <a:endParaRPr lang="en-US" dirty="0" smtClean="0"/>
          </a:p>
          <a:p>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indent="-228600">
              <a:lnSpc>
                <a:spcPct val="90000"/>
              </a:lnSpc>
            </a:pPr>
            <a:endParaRPr lang="en-US" sz="1200" dirty="0" smtClean="0">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1200" b="0" i="0" u="none" strike="noStrike" cap="none" normalizeH="0" baseline="0" dirty="0">
              <a:ln>
                <a:noFill/>
              </a:ln>
              <a:solidFill>
                <a:schemeClr val="tx1"/>
              </a:solidFill>
              <a:effectLst/>
              <a:latin typeface="Times New Roman" pitchFamily="18" charset="0"/>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3733800" y="1905000"/>
            <a:ext cx="2743200" cy="3600986"/>
          </a:xfrm>
          <a:prstGeom prst="rect">
            <a:avLst/>
          </a:prstGeom>
        </p:spPr>
        <p:txBody>
          <a:bodyPr wrap="square">
            <a:spAutoFit/>
          </a:bodyPr>
          <a:lstStyle/>
          <a:p>
            <a:pPr marL="228600" indent="-228600">
              <a:buAutoNum type="arabicPeriod"/>
            </a:pPr>
            <a:r>
              <a:rPr lang="en-US" sz="1200" dirty="0" smtClean="0">
                <a:latin typeface="Times New Roman" pitchFamily="18" charset="0"/>
                <a:ea typeface="Calibri" pitchFamily="34" charset="0"/>
                <a:cs typeface="Times New Roman" pitchFamily="18" charset="0"/>
              </a:rPr>
              <a:t>Select projects based on the menu board below. The attached menu is labeled with the specific courses.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Once you have selected the correct amount of projects you would like to complete place your “order.”</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buAutoNum type="arabicPeriod"/>
            </a:pPr>
            <a:r>
              <a:rPr lang="en-US" sz="1200" dirty="0" smtClean="0">
                <a:latin typeface="Times New Roman" pitchFamily="18" charset="0"/>
                <a:ea typeface="Calibri" pitchFamily="34" charset="0"/>
                <a:cs typeface="Times New Roman" pitchFamily="18" charset="0"/>
              </a:rPr>
              <a:t>Start working on your projects!</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a:p>
            <a:pPr marL="228600" indent="-228600"/>
            <a:r>
              <a:rPr lang="en-US" sz="1200" dirty="0" smtClean="0">
                <a:latin typeface="Times New Roman" pitchFamily="18" charset="0"/>
                <a:ea typeface="Calibri" pitchFamily="34" charset="0"/>
                <a:cs typeface="Times New Roman" pitchFamily="18" charset="0"/>
              </a:rPr>
              <a:t>	Throughout the project you will be asked to fill out a menu survey, like an exit slip. This will be used to give you participation points throughout the project. Therefore make sure you work hard each and every day!</a:t>
            </a:r>
          </a:p>
          <a:p>
            <a:pPr marL="228600" indent="-228600"/>
            <a:endParaRPr lang="en-US" sz="1200" dirty="0" smtClean="0">
              <a:latin typeface="Times New Roman" pitchFamily="18" charset="0"/>
              <a:ea typeface="Calibri" pitchFamily="34" charset="0"/>
              <a:cs typeface="Times New Roman" pitchFamily="18" charset="0"/>
            </a:endParaRPr>
          </a:p>
          <a:p>
            <a:pPr marL="228600" indent="-228600" algn="ctr"/>
            <a:r>
              <a:rPr lang="en-US" sz="1200" dirty="0" smtClean="0">
                <a:latin typeface="Times New Roman" pitchFamily="18" charset="0"/>
                <a:ea typeface="Calibri" pitchFamily="34" charset="0"/>
                <a:cs typeface="Times New Roman" pitchFamily="18" charset="0"/>
              </a:rPr>
              <a:t>Good Luck and enjoy!</a:t>
            </a:r>
          </a:p>
          <a:p>
            <a:pPr marL="228600" indent="-228600">
              <a:buAutoNum type="arabicPeriod"/>
            </a:pPr>
            <a:endParaRPr lang="en-US" sz="1200" dirty="0" smtClean="0">
              <a:latin typeface="Times New Roman" pitchFamily="18" charset="0"/>
              <a:ea typeface="Calibri" pitchFamily="34" charset="0"/>
              <a:cs typeface="Times New Roman" pitchFamily="18" charset="0"/>
            </a:endParaRPr>
          </a:p>
        </p:txBody>
      </p:sp>
      <p:sp>
        <p:nvSpPr>
          <p:cNvPr id="8" name="Rectangle 7"/>
          <p:cNvSpPr/>
          <p:nvPr/>
        </p:nvSpPr>
        <p:spPr>
          <a:xfrm>
            <a:off x="228600" y="1143000"/>
            <a:ext cx="6324600" cy="1292662"/>
          </a:xfrm>
          <a:prstGeom prst="rect">
            <a:avLst/>
          </a:prstGeom>
        </p:spPr>
        <p:txBody>
          <a:bodyPr wrap="square">
            <a:spAutoFit/>
          </a:bodyPr>
          <a:lstStyle/>
          <a:p>
            <a:pPr lvl="0" eaLnBrk="0" fontAlgn="base" hangingPunct="0">
              <a:spcBef>
                <a:spcPct val="0"/>
              </a:spcBef>
              <a:spcAft>
                <a:spcPct val="0"/>
              </a:spcAft>
            </a:pPr>
            <a:r>
              <a:rPr lang="en-US" sz="1200" dirty="0" smtClean="0">
                <a:latin typeface="Times New Roman" pitchFamily="18" charset="0"/>
                <a:cs typeface="Times New Roman" pitchFamily="18" charset="0"/>
              </a:rPr>
              <a:t>Welcome to the “Serving Up Ag Education” Restaurant! Today you will be choosing projects from the attached menu. Below on the menu board is how many selections of each course you  must choose. Follow the steps below to complete the activity. </a:t>
            </a:r>
            <a:endParaRPr lang="en-US" sz="600" dirty="0" smtClean="0">
              <a:latin typeface="Arial" pitchFamily="34" charset="0"/>
              <a:cs typeface="Arial" pitchFamily="34" charset="0"/>
            </a:endParaRPr>
          </a:p>
          <a:p>
            <a:pPr lvl="0" eaLnBrk="0" fontAlgn="base" hangingPunct="0">
              <a:spcBef>
                <a:spcPct val="0"/>
              </a:spcBef>
              <a:spcAft>
                <a:spcPct val="0"/>
              </a:spcAft>
            </a:pPr>
            <a:endParaRPr lang="en-US" sz="1200" dirty="0" smtClean="0">
              <a:latin typeface="Times New Roman" pitchFamily="18" charset="0"/>
              <a:ea typeface="Calibri" pitchFamily="34" charset="0"/>
              <a:cs typeface="Times New Roman" pitchFamily="18" charset="0"/>
            </a:endParaRPr>
          </a:p>
          <a:p>
            <a:pPr marL="0" lvl="1"/>
            <a:endParaRPr lang="en-US" dirty="0" smtClean="0"/>
          </a:p>
          <a:p>
            <a:pPr marL="0" lvl="1"/>
            <a:endParaRPr lang="en-US" sz="1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8600"/>
            <a:ext cx="6477000" cy="1877437"/>
          </a:xfrm>
          <a:prstGeom prst="rect">
            <a:avLst/>
          </a:prstGeom>
          <a:noFill/>
        </p:spPr>
        <p:txBody>
          <a:bodyPr wrap="square" rtlCol="0">
            <a:spAutoFit/>
          </a:bodyPr>
          <a:lstStyle/>
          <a:p>
            <a:pPr algn="ctr"/>
            <a:r>
              <a:rPr lang="en-US" sz="1600" b="1" u="sng" dirty="0" smtClean="0">
                <a:latin typeface="Times New Roman" pitchFamily="18" charset="0"/>
                <a:cs typeface="Times New Roman" pitchFamily="18" charset="0"/>
              </a:rPr>
              <a:t>Place Your Order Here!</a:t>
            </a:r>
          </a:p>
          <a:p>
            <a:pPr algn="ctr"/>
            <a:endParaRPr lang="en-US" sz="1600" b="1"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Name:___________________________________________ Date:____________________________</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Directions: Once you have selected the correct number of menu items fill out the form below and turn it in before you start your project. </a:t>
            </a:r>
            <a:endParaRPr lang="en-US" dirty="0" smtClean="0"/>
          </a:p>
          <a:p>
            <a:endParaRPr lang="en-US" dirty="0" smtClean="0"/>
          </a:p>
          <a:p>
            <a:endParaRPr lang="en-US" dirty="0"/>
          </a:p>
        </p:txBody>
      </p:sp>
      <p:graphicFrame>
        <p:nvGraphicFramePr>
          <p:cNvPr id="4" name="Table 3"/>
          <p:cNvGraphicFramePr>
            <a:graphicFrameLocks noGrp="1"/>
          </p:cNvGraphicFramePr>
          <p:nvPr/>
        </p:nvGraphicFramePr>
        <p:xfrm>
          <a:off x="381000" y="2286000"/>
          <a:ext cx="6248400" cy="6289040"/>
        </p:xfrm>
        <a:graphic>
          <a:graphicData uri="http://schemas.openxmlformats.org/drawingml/2006/table">
            <a:tbl>
              <a:tblPr firstRow="1" bandRow="1">
                <a:tableStyleId>{073A0DAA-6AF3-43AB-8588-CEC1D06C72B9}</a:tableStyleId>
              </a:tblPr>
              <a:tblGrid>
                <a:gridCol w="1830586"/>
                <a:gridCol w="1830586"/>
                <a:gridCol w="2587228"/>
              </a:tblGrid>
              <a:tr h="370840">
                <a:tc gridSpan="3">
                  <a:txBody>
                    <a:bodyPr/>
                    <a:lstStyle/>
                    <a:p>
                      <a:pPr algn="ctr"/>
                      <a:r>
                        <a:rPr lang="en-US" dirty="0" smtClean="0">
                          <a:solidFill>
                            <a:schemeClr val="tx1"/>
                          </a:solidFill>
                        </a:rPr>
                        <a:t>Guest Check</a:t>
                      </a:r>
                    </a:p>
                    <a:p>
                      <a:pPr algn="l"/>
                      <a:r>
                        <a:rPr lang="en-US" sz="1400" dirty="0" smtClean="0">
                          <a:solidFill>
                            <a:schemeClr val="tx1"/>
                          </a:solidFill>
                        </a:rPr>
                        <a:t>Name</a:t>
                      </a:r>
                      <a:r>
                        <a:rPr lang="en-US" sz="1400" dirty="0" smtClean="0">
                          <a:solidFill>
                            <a:schemeClr val="tx1"/>
                          </a:solidFill>
                          <a:sym typeface="Wingdings" pitchFamily="2" charset="2"/>
                        </a:rPr>
                        <a:t>:_____________________________________________________________</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tc>
                <a:tc hMerge="1">
                  <a:txBody>
                    <a:bodyPr/>
                    <a:lstStyle/>
                    <a:p>
                      <a:endParaRPr lang="en-US" dirty="0"/>
                    </a:p>
                  </a:txBody>
                  <a:tcPr/>
                </a:tc>
              </a:tr>
              <a:tr h="370840">
                <a:tc>
                  <a:txBody>
                    <a:bodyPr/>
                    <a:lstStyle/>
                    <a:p>
                      <a:pPr algn="ctr"/>
                      <a:r>
                        <a:rPr lang="en-US" sz="1400" b="1" dirty="0" smtClean="0">
                          <a:latin typeface="Times New Roman" pitchFamily="18" charset="0"/>
                          <a:cs typeface="Times New Roman" pitchFamily="18" charset="0"/>
                        </a:rPr>
                        <a:t>Item</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Description</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a:t>
                      </a:r>
                    </a:p>
                    <a:p>
                      <a:pPr algn="ctr"/>
                      <a:r>
                        <a:rPr lang="en-US" sz="1400" b="1" dirty="0" smtClean="0">
                          <a:latin typeface="Times New Roman" pitchFamily="18" charset="0"/>
                          <a:cs typeface="Times New Roman" pitchFamily="18" charset="0"/>
                        </a:rPr>
                        <a:t>(Points</a:t>
                      </a:r>
                      <a:r>
                        <a:rPr lang="en-US" sz="1400" b="1" baseline="0" dirty="0" smtClean="0">
                          <a:latin typeface="Times New Roman" pitchFamily="18" charset="0"/>
                          <a:cs typeface="Times New Roman" pitchFamily="18" charset="0"/>
                        </a:rPr>
                        <a:t> Given)</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Main Dish</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Side</a:t>
                      </a:r>
                      <a:r>
                        <a:rPr lang="en-US" sz="1400" baseline="0" dirty="0" smtClean="0">
                          <a:latin typeface="Times New Roman" pitchFamily="18" charset="0"/>
                          <a:cs typeface="Times New Roman" pitchFamily="18" charset="0"/>
                        </a:rPr>
                        <a:t> Dish</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Dessert</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Drink</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b="1" dirty="0" smtClean="0">
                          <a:latin typeface="Times New Roman" pitchFamily="18" charset="0"/>
                          <a:cs typeface="Times New Roman" pitchFamily="18" charset="0"/>
                        </a:rPr>
                        <a:t>Total</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8600"/>
            <a:ext cx="6477000" cy="1508105"/>
          </a:xfrm>
          <a:prstGeom prst="rect">
            <a:avLst/>
          </a:prstGeom>
          <a:noFill/>
        </p:spPr>
        <p:txBody>
          <a:bodyPr wrap="square" rtlCol="0">
            <a:spAutoFit/>
          </a:bodyPr>
          <a:lstStyle/>
          <a:p>
            <a:pPr algn="ctr"/>
            <a:r>
              <a:rPr lang="en-US" sz="1600" b="1" u="sng" dirty="0" smtClean="0">
                <a:latin typeface="Times New Roman" pitchFamily="18" charset="0"/>
                <a:cs typeface="Times New Roman" pitchFamily="18" charset="0"/>
              </a:rPr>
              <a:t>Place Your Order Here!</a:t>
            </a:r>
          </a:p>
          <a:p>
            <a:pPr algn="ctr"/>
            <a:endParaRPr lang="en-US" sz="1600" b="1"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Name:___________________________________________ Date:____________________________</a:t>
            </a:r>
          </a:p>
          <a:p>
            <a:endParaRPr lang="en-US" sz="1200" dirty="0" smtClean="0">
              <a:latin typeface="Times New Roman" pitchFamily="18" charset="0"/>
              <a:cs typeface="Times New Roman" pitchFamily="18" charset="0"/>
            </a:endParaRPr>
          </a:p>
          <a:p>
            <a:endParaRPr lang="en-US" dirty="0" smtClean="0"/>
          </a:p>
          <a:p>
            <a:endParaRPr lang="en-US" dirty="0"/>
          </a:p>
        </p:txBody>
      </p:sp>
      <p:graphicFrame>
        <p:nvGraphicFramePr>
          <p:cNvPr id="4" name="Table 3"/>
          <p:cNvGraphicFramePr>
            <a:graphicFrameLocks noGrp="1"/>
          </p:cNvGraphicFramePr>
          <p:nvPr/>
        </p:nvGraphicFramePr>
        <p:xfrm>
          <a:off x="381000" y="2286000"/>
          <a:ext cx="6248400" cy="6289040"/>
        </p:xfrm>
        <a:graphic>
          <a:graphicData uri="http://schemas.openxmlformats.org/drawingml/2006/table">
            <a:tbl>
              <a:tblPr firstRow="1" bandRow="1">
                <a:tableStyleId>{073A0DAA-6AF3-43AB-8588-CEC1D06C72B9}</a:tableStyleId>
              </a:tblPr>
              <a:tblGrid>
                <a:gridCol w="1830586"/>
                <a:gridCol w="1830586"/>
                <a:gridCol w="2587228"/>
              </a:tblGrid>
              <a:tr h="370840">
                <a:tc gridSpan="3">
                  <a:txBody>
                    <a:bodyPr/>
                    <a:lstStyle/>
                    <a:p>
                      <a:pPr algn="ctr"/>
                      <a:r>
                        <a:rPr lang="en-US" dirty="0" smtClean="0">
                          <a:solidFill>
                            <a:schemeClr val="tx1"/>
                          </a:solidFill>
                        </a:rPr>
                        <a:t>Guest Check</a:t>
                      </a:r>
                    </a:p>
                    <a:p>
                      <a:pPr algn="l"/>
                      <a:r>
                        <a:rPr lang="en-US" sz="1400" dirty="0" smtClean="0">
                          <a:solidFill>
                            <a:schemeClr val="tx1"/>
                          </a:solidFill>
                        </a:rPr>
                        <a:t>Name</a:t>
                      </a:r>
                      <a:r>
                        <a:rPr lang="en-US" sz="1400" dirty="0" smtClean="0">
                          <a:solidFill>
                            <a:schemeClr val="tx1"/>
                          </a:solidFill>
                          <a:sym typeface="Wingdings" pitchFamily="2" charset="2"/>
                        </a:rPr>
                        <a:t>:___________________________________________</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tc>
                <a:tc hMerge="1">
                  <a:txBody>
                    <a:bodyPr/>
                    <a:lstStyle/>
                    <a:p>
                      <a:endParaRPr lang="en-US" dirty="0"/>
                    </a:p>
                  </a:txBody>
                  <a:tcPr/>
                </a:tc>
              </a:tr>
              <a:tr h="370840">
                <a:tc>
                  <a:txBody>
                    <a:bodyPr/>
                    <a:lstStyle/>
                    <a:p>
                      <a:pPr algn="ctr"/>
                      <a:r>
                        <a:rPr lang="en-US" sz="1400" b="1" dirty="0" smtClean="0">
                          <a:solidFill>
                            <a:schemeClr val="tx1"/>
                          </a:solidFill>
                          <a:latin typeface="Times New Roman" pitchFamily="18" charset="0"/>
                          <a:cs typeface="Times New Roman" pitchFamily="18" charset="0"/>
                        </a:rPr>
                        <a:t>Item</a:t>
                      </a:r>
                      <a:endParaRPr lang="en-US" sz="14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latin typeface="Times New Roman" pitchFamily="18" charset="0"/>
                          <a:cs typeface="Times New Roman" pitchFamily="18" charset="0"/>
                        </a:rPr>
                        <a:t>Description</a:t>
                      </a:r>
                      <a:endParaRPr lang="en-US" sz="14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latin typeface="Times New Roman" pitchFamily="18" charset="0"/>
                          <a:cs typeface="Times New Roman" pitchFamily="18" charset="0"/>
                        </a:rPr>
                        <a:t>$</a:t>
                      </a:r>
                    </a:p>
                    <a:p>
                      <a:pPr algn="ctr"/>
                      <a:r>
                        <a:rPr lang="en-US" sz="1400" b="1" dirty="0" smtClean="0">
                          <a:solidFill>
                            <a:schemeClr val="tx1"/>
                          </a:solidFill>
                          <a:latin typeface="Times New Roman" pitchFamily="18" charset="0"/>
                          <a:cs typeface="Times New Roman" pitchFamily="18" charset="0"/>
                        </a:rPr>
                        <a:t>(Points</a:t>
                      </a:r>
                      <a:r>
                        <a:rPr lang="en-US" sz="1400" b="1" baseline="0" dirty="0" smtClean="0">
                          <a:solidFill>
                            <a:schemeClr val="tx1"/>
                          </a:solidFill>
                          <a:latin typeface="Times New Roman" pitchFamily="18" charset="0"/>
                          <a:cs typeface="Times New Roman" pitchFamily="18" charset="0"/>
                        </a:rPr>
                        <a:t> Given)</a:t>
                      </a:r>
                      <a:endParaRPr lang="en-US" sz="14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400" dirty="0" smtClean="0">
                          <a:latin typeface="Times New Roman" pitchFamily="18" charset="0"/>
                          <a:cs typeface="Times New Roman" pitchFamily="18" charset="0"/>
                        </a:rPr>
                        <a:t>Main Dish</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Side</a:t>
                      </a:r>
                      <a:r>
                        <a:rPr lang="en-US" sz="1400" baseline="0" dirty="0" smtClean="0">
                          <a:latin typeface="Times New Roman" pitchFamily="18" charset="0"/>
                          <a:cs typeface="Times New Roman" pitchFamily="18" charset="0"/>
                        </a:rPr>
                        <a:t> Dish</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Dessert</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dirty="0" smtClean="0">
                          <a:latin typeface="Times New Roman" pitchFamily="18" charset="0"/>
                          <a:cs typeface="Times New Roman" pitchFamily="18" charset="0"/>
                        </a:rPr>
                        <a:t>Drink</a:t>
                      </a: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400" b="1" dirty="0" smtClean="0">
                          <a:latin typeface="Times New Roman" pitchFamily="18" charset="0"/>
                          <a:cs typeface="Times New Roman" pitchFamily="18" charset="0"/>
                        </a:rPr>
                        <a:t>Total</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8600"/>
            <a:ext cx="6477000" cy="1508105"/>
          </a:xfrm>
          <a:prstGeom prst="rect">
            <a:avLst/>
          </a:prstGeom>
          <a:noFill/>
        </p:spPr>
        <p:txBody>
          <a:bodyPr wrap="square" rtlCol="0">
            <a:spAutoFit/>
          </a:bodyPr>
          <a:lstStyle/>
          <a:p>
            <a:pPr algn="ctr"/>
            <a:r>
              <a:rPr lang="en-US" sz="1600" b="1" u="sng" dirty="0" smtClean="0">
                <a:latin typeface="Times New Roman" pitchFamily="18" charset="0"/>
                <a:cs typeface="Times New Roman" pitchFamily="18" charset="0"/>
              </a:rPr>
              <a:t>Place Your Order Here!</a:t>
            </a:r>
          </a:p>
          <a:p>
            <a:pPr algn="ctr"/>
            <a:endParaRPr lang="en-US" sz="1600" b="1"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Name:___________________________________________ Date:____________________________</a:t>
            </a:r>
          </a:p>
          <a:p>
            <a:endParaRPr lang="en-US" sz="1200" dirty="0" smtClean="0">
              <a:latin typeface="Times New Roman" pitchFamily="18" charset="0"/>
              <a:cs typeface="Times New Roman" pitchFamily="18" charset="0"/>
            </a:endParaRPr>
          </a:p>
          <a:p>
            <a:endParaRPr lang="en-US" dirty="0" smtClean="0"/>
          </a:p>
          <a:p>
            <a:endParaRPr lang="en-US" dirty="0"/>
          </a:p>
        </p:txBody>
      </p:sp>
      <p:graphicFrame>
        <p:nvGraphicFramePr>
          <p:cNvPr id="4" name="Table 3"/>
          <p:cNvGraphicFramePr>
            <a:graphicFrameLocks noGrp="1"/>
          </p:cNvGraphicFramePr>
          <p:nvPr/>
        </p:nvGraphicFramePr>
        <p:xfrm>
          <a:off x="381000" y="2286000"/>
          <a:ext cx="6248400" cy="6289040"/>
        </p:xfrm>
        <a:graphic>
          <a:graphicData uri="http://schemas.openxmlformats.org/drawingml/2006/table">
            <a:tbl>
              <a:tblPr firstRow="1" bandRow="1">
                <a:tableStyleId>{073A0DAA-6AF3-43AB-8588-CEC1D06C72B9}</a:tableStyleId>
              </a:tblPr>
              <a:tblGrid>
                <a:gridCol w="1830586"/>
                <a:gridCol w="1830586"/>
                <a:gridCol w="2587228"/>
              </a:tblGrid>
              <a:tr h="370840">
                <a:tc gridSpan="3">
                  <a:txBody>
                    <a:bodyPr/>
                    <a:lstStyle/>
                    <a:p>
                      <a:pPr algn="ctr"/>
                      <a:r>
                        <a:rPr lang="en-US" dirty="0" smtClean="0">
                          <a:solidFill>
                            <a:schemeClr val="tx1"/>
                          </a:solidFill>
                        </a:rPr>
                        <a:t>Guest Check</a:t>
                      </a:r>
                    </a:p>
                    <a:p>
                      <a:pPr algn="l"/>
                      <a:r>
                        <a:rPr lang="en-US" sz="1400" dirty="0" smtClean="0">
                          <a:solidFill>
                            <a:schemeClr val="tx1"/>
                          </a:solidFill>
                        </a:rPr>
                        <a:t>Name</a:t>
                      </a:r>
                      <a:r>
                        <a:rPr lang="en-US" sz="1400" dirty="0" smtClean="0">
                          <a:solidFill>
                            <a:schemeClr val="tx1"/>
                          </a:solidFill>
                          <a:sym typeface="Wingdings" pitchFamily="2" charset="2"/>
                        </a:rPr>
                        <a:t>:___________________________________________</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tc>
                <a:tc hMerge="1">
                  <a:txBody>
                    <a:bodyPr/>
                    <a:lstStyle/>
                    <a:p>
                      <a:endParaRPr lang="en-US" dirty="0"/>
                    </a:p>
                  </a:txBody>
                  <a:tcPr/>
                </a:tc>
              </a:tr>
              <a:tr h="370840">
                <a:tc>
                  <a:txBody>
                    <a:bodyPr/>
                    <a:lstStyle/>
                    <a:p>
                      <a:pPr algn="ctr"/>
                      <a:r>
                        <a:rPr lang="en-US" sz="1400" b="1" dirty="0" smtClean="0">
                          <a:latin typeface="Times New Roman" pitchFamily="18" charset="0"/>
                          <a:cs typeface="Times New Roman" pitchFamily="18" charset="0"/>
                        </a:rPr>
                        <a:t>Item</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Description</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Times New Roman" pitchFamily="18" charset="0"/>
                          <a:cs typeface="Times New Roman" pitchFamily="18" charset="0"/>
                        </a:rPr>
                        <a:t>$</a:t>
                      </a:r>
                    </a:p>
                    <a:p>
                      <a:pPr algn="ctr"/>
                      <a:r>
                        <a:rPr lang="en-US" sz="1400" b="1" dirty="0" smtClean="0">
                          <a:latin typeface="Times New Roman" pitchFamily="18" charset="0"/>
                          <a:cs typeface="Times New Roman" pitchFamily="18" charset="0"/>
                        </a:rPr>
                        <a:t>(Points</a:t>
                      </a:r>
                      <a:r>
                        <a:rPr lang="en-US" sz="1400" b="1" baseline="0" dirty="0" smtClean="0">
                          <a:latin typeface="Times New Roman" pitchFamily="18" charset="0"/>
                          <a:cs typeface="Times New Roman" pitchFamily="18" charset="0"/>
                        </a:rPr>
                        <a:t> Given)</a:t>
                      </a: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400" b="1"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381000"/>
            <a:ext cx="6477000" cy="7755969"/>
          </a:xfrm>
          <a:prstGeom prst="rect">
            <a:avLst/>
          </a:prstGeom>
          <a:noFill/>
        </p:spPr>
        <p:txBody>
          <a:bodyPr wrap="square" rtlCol="0">
            <a:spAutoFit/>
          </a:bodyPr>
          <a:lstStyle/>
          <a:p>
            <a:pPr algn="ctr"/>
            <a:r>
              <a:rPr lang="en-US" sz="1200" u="sng" dirty="0" smtClean="0">
                <a:latin typeface="Times New Roman" pitchFamily="18" charset="0"/>
                <a:cs typeface="Times New Roman" pitchFamily="18" charset="0"/>
              </a:rPr>
              <a:t>Daily Menu Survey</a:t>
            </a:r>
          </a:p>
          <a:p>
            <a:pPr algn="ctr"/>
            <a:endParaRPr lang="en-US" sz="1200"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Name:_____________________________________________________Date:___________________</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Class/hour:________________________________________________________________________</a:t>
            </a: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Directions: Answer the question below to the best of your ability.</a:t>
            </a:r>
          </a:p>
          <a:p>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Give yourself a letter grade for how well you think you worked today and explain why you gave yourself that grade.</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did you accomplish today? Explain below.</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will you work on tomorrow?</a:t>
            </a: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endParaRPr lang="en-US" sz="1200" dirty="0" smtClean="0">
              <a:latin typeface="Times New Roman" pitchFamily="18" charset="0"/>
              <a:cs typeface="Times New Roman" pitchFamily="18" charset="0"/>
            </a:endParaRPr>
          </a:p>
          <a:p>
            <a:pPr marL="228600" indent="-228600">
              <a:buAutoNum type="arabicPeriod"/>
            </a:pPr>
            <a:r>
              <a:rPr lang="en-US" sz="1200" dirty="0" smtClean="0">
                <a:latin typeface="Times New Roman" pitchFamily="18" charset="0"/>
                <a:cs typeface="Times New Roman" pitchFamily="18" charset="0"/>
              </a:rPr>
              <a:t>What do you have left to do on your project?</a:t>
            </a:r>
          </a:p>
          <a:p>
            <a:pPr algn="ctr"/>
            <a:endParaRPr lang="en-US" u="sng" dirty="0" smtClean="0"/>
          </a:p>
          <a:p>
            <a:endParaRPr lang="en-US" dirty="0" smtClean="0"/>
          </a:p>
          <a:p>
            <a:endParaRPr lang="en-US" dirty="0"/>
          </a:p>
        </p:txBody>
      </p:sp>
      <p:sp>
        <p:nvSpPr>
          <p:cNvPr id="4" name="Rectangle 3"/>
          <p:cNvSpPr/>
          <p:nvPr/>
        </p:nvSpPr>
        <p:spPr>
          <a:xfrm>
            <a:off x="152400" y="152400"/>
            <a:ext cx="6477000" cy="87630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3434</TotalTime>
  <Words>1242</Words>
  <Application>Microsoft Office PowerPoint</Application>
  <PresentationFormat>On-screen Show (4:3)</PresentationFormat>
  <Paragraphs>354</Paragraphs>
  <Slides>13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Rounded MT Bold</vt:lpstr>
      <vt:lpstr>Berlin Sans FB Demi</vt:lpstr>
      <vt:lpstr>Britannic Bold</vt:lpstr>
      <vt:lpstr>Calibri</vt:lpstr>
      <vt:lpstr>Times New Roman</vt:lpstr>
      <vt:lpstr>Wingdings</vt:lpstr>
      <vt:lpstr>Office Theme</vt:lpstr>
      <vt:lpstr>“Serving up Ag Education” Project  A fun, different option for class finals or projects that allows students the flexibility to choose.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old can it be?</dc:title>
  <dc:creator>Bethany</dc:creator>
  <cp:lastModifiedBy>Pam Rowland</cp:lastModifiedBy>
  <cp:revision>275</cp:revision>
  <dcterms:created xsi:type="dcterms:W3CDTF">2013-09-11T23:47:43Z</dcterms:created>
  <dcterms:modified xsi:type="dcterms:W3CDTF">2015-09-15T13:13:00Z</dcterms:modified>
</cp:coreProperties>
</file>